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6" r:id="rId4"/>
    <p:sldId id="258" r:id="rId5"/>
    <p:sldId id="259" r:id="rId6"/>
    <p:sldId id="278" r:id="rId7"/>
    <p:sldId id="261" r:id="rId8"/>
    <p:sldId id="279" r:id="rId9"/>
    <p:sldId id="277" r:id="rId10"/>
    <p:sldId id="262" r:id="rId11"/>
    <p:sldId id="281" r:id="rId12"/>
    <p:sldId id="265" r:id="rId13"/>
    <p:sldId id="280" r:id="rId14"/>
    <p:sldId id="267" r:id="rId15"/>
    <p:sldId id="282" r:id="rId16"/>
    <p:sldId id="268" r:id="rId17"/>
    <p:sldId id="269" r:id="rId18"/>
    <p:sldId id="270" r:id="rId19"/>
    <p:sldId id="271" r:id="rId20"/>
    <p:sldId id="272" r:id="rId21"/>
    <p:sldId id="283" r:id="rId22"/>
    <p:sldId id="273" r:id="rId23"/>
    <p:sldId id="284" r:id="rId24"/>
    <p:sldId id="274" r:id="rId25"/>
    <p:sldId id="275" r:id="rId26"/>
    <p:sldId id="285" r:id="rId27"/>
    <p:sldId id="286"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7" autoAdjust="0"/>
    <p:restoredTop sz="94700" autoAdjust="0"/>
  </p:normalViewPr>
  <p:slideViewPr>
    <p:cSldViewPr>
      <p:cViewPr varScale="1">
        <p:scale>
          <a:sx n="69" d="100"/>
          <a:sy n="69" d="100"/>
        </p:scale>
        <p:origin x="-546" y="-102"/>
      </p:cViewPr>
      <p:guideLst>
        <p:guide orient="horz" pos="2160"/>
        <p:guide pos="2880"/>
      </p:guideLst>
    </p:cSldViewPr>
  </p:slideViewPr>
  <p:outlineViewPr>
    <p:cViewPr>
      <p:scale>
        <a:sx n="33" d="100"/>
        <a:sy n="33" d="100"/>
      </p:scale>
      <p:origin x="48" y="963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0D478-10F1-4E9C-B207-7A7071FADAF6}" type="datetimeFigureOut">
              <a:rPr lang="en-US" smtClean="0"/>
              <a:pPr/>
              <a:t>8/10/2011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213F57-2401-4199-BE84-5240F877B7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213F57-2401-4199-BE84-5240F877B7A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213F57-2401-4199-BE84-5240F877B7AA}"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6E900-CE3D-4DFB-B564-6D0439734373}"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BA9B7-E421-4F52-8524-CFEE820FAB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6E900-CE3D-4DFB-B564-6D0439734373}"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BA9B7-E421-4F52-8524-CFEE820FAB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6E900-CE3D-4DFB-B564-6D0439734373}"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BA9B7-E421-4F52-8524-CFEE820FAB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6E900-CE3D-4DFB-B564-6D0439734373}"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BA9B7-E421-4F52-8524-CFEE820FAB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6E900-CE3D-4DFB-B564-6D0439734373}" type="datetimeFigureOut">
              <a:rPr lang="en-US" smtClean="0"/>
              <a:pPr/>
              <a:t>8/10/2011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BA9B7-E421-4F52-8524-CFEE820FAB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86E900-CE3D-4DFB-B564-6D0439734373}" type="datetimeFigureOut">
              <a:rPr lang="en-US" smtClean="0"/>
              <a:pPr/>
              <a:t>8/10/2011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2BA9B7-E421-4F52-8524-CFEE820FAB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86E900-CE3D-4DFB-B564-6D0439734373}" type="datetimeFigureOut">
              <a:rPr lang="en-US" smtClean="0"/>
              <a:pPr/>
              <a:t>8/10/2011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2BA9B7-E421-4F52-8524-CFEE820FAB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6E900-CE3D-4DFB-B564-6D0439734373}" type="datetimeFigureOut">
              <a:rPr lang="en-US" smtClean="0"/>
              <a:pPr/>
              <a:t>8/10/2011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2BA9B7-E421-4F52-8524-CFEE820FAB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6E900-CE3D-4DFB-B564-6D0439734373}" type="datetimeFigureOut">
              <a:rPr lang="en-US" smtClean="0"/>
              <a:pPr/>
              <a:t>8/10/2011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2BA9B7-E421-4F52-8524-CFEE820FAB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6E900-CE3D-4DFB-B564-6D0439734373}" type="datetimeFigureOut">
              <a:rPr lang="en-US" smtClean="0"/>
              <a:pPr/>
              <a:t>8/10/2011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2BA9B7-E421-4F52-8524-CFEE820FAB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6E900-CE3D-4DFB-B564-6D0439734373}" type="datetimeFigureOut">
              <a:rPr lang="en-US" smtClean="0"/>
              <a:pPr/>
              <a:t>8/10/2011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2BA9B7-E421-4F52-8524-CFEE820FAB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6E900-CE3D-4DFB-B564-6D0439734373}" type="datetimeFigureOut">
              <a:rPr lang="en-US" smtClean="0"/>
              <a:pPr/>
              <a:t>8/10/2011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BA9B7-E421-4F52-8524-CFEE820FAB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Autofit/>
          </a:bodyPr>
          <a:lstStyle/>
          <a:p>
            <a:r>
              <a:rPr lang="en-US" sz="12000" dirty="0" smtClean="0">
                <a:solidFill>
                  <a:srgbClr val="FF0000"/>
                </a:solidFill>
                <a:latin typeface="AR BONNIE" pitchFamily="2" charset="0"/>
              </a:rPr>
              <a:t>QWERTYUIOP</a:t>
            </a:r>
            <a:endParaRPr lang="en-US" sz="12000" dirty="0">
              <a:solidFill>
                <a:srgbClr val="FF0000"/>
              </a:solidFill>
              <a:latin typeface="AR BONNIE" pitchFamily="2" charset="0"/>
            </a:endParaRPr>
          </a:p>
        </p:txBody>
      </p:sp>
      <p:sp>
        <p:nvSpPr>
          <p:cNvPr id="3" name="Subtitle 2"/>
          <p:cNvSpPr>
            <a:spLocks noGrp="1"/>
          </p:cNvSpPr>
          <p:nvPr>
            <p:ph type="subTitle" idx="1"/>
          </p:nvPr>
        </p:nvSpPr>
        <p:spPr/>
        <p:txBody>
          <a:bodyPr>
            <a:normAutofit/>
          </a:bodyPr>
          <a:lstStyle/>
          <a:p>
            <a:r>
              <a:rPr lang="en-US" sz="4400" dirty="0" smtClean="0">
                <a:solidFill>
                  <a:srgbClr val="FFFF00"/>
                </a:solidFill>
                <a:latin typeface="Brush Script MT" pitchFamily="66" charset="0"/>
              </a:rPr>
              <a:t>By: Vivien </a:t>
            </a:r>
            <a:r>
              <a:rPr lang="en-US" sz="4400" dirty="0" err="1" smtClean="0">
                <a:solidFill>
                  <a:srgbClr val="FFFF00"/>
                </a:solidFill>
                <a:latin typeface="Brush Script MT" pitchFamily="66" charset="0"/>
              </a:rPr>
              <a:t>Alcock</a:t>
            </a:r>
            <a:endParaRPr lang="en-US" sz="4400" dirty="0">
              <a:solidFill>
                <a:srgbClr val="FFFF00"/>
              </a:solidFill>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228600"/>
            <a:ext cx="2743200" cy="685800"/>
          </a:xfrm>
        </p:spPr>
        <p:txBody>
          <a:bodyPr>
            <a:normAutofit fontScale="90000"/>
          </a:bodyPr>
          <a:lstStyle/>
          <a:p>
            <a:r>
              <a:rPr lang="en-US" sz="4800" dirty="0" smtClean="0">
                <a:latin typeface="Brush Script MT" pitchFamily="66" charset="0"/>
              </a:rPr>
              <a:t>Characters</a:t>
            </a:r>
            <a:endParaRPr lang="en-US" sz="4800" dirty="0">
              <a:latin typeface="Brush Script MT" pitchFamily="66" charset="0"/>
            </a:endParaRPr>
          </a:p>
        </p:txBody>
      </p:sp>
      <p:sp>
        <p:nvSpPr>
          <p:cNvPr id="3" name="Content Placeholder 2"/>
          <p:cNvSpPr>
            <a:spLocks noGrp="1"/>
          </p:cNvSpPr>
          <p:nvPr>
            <p:ph idx="1"/>
          </p:nvPr>
        </p:nvSpPr>
        <p:spPr>
          <a:xfrm>
            <a:off x="228600" y="1143000"/>
            <a:ext cx="8686800" cy="5410200"/>
          </a:xfrm>
        </p:spPr>
        <p:txBody>
          <a:bodyPr>
            <a:noAutofit/>
          </a:bodyPr>
          <a:lstStyle/>
          <a:p>
            <a:pPr>
              <a:buNone/>
            </a:pPr>
            <a:r>
              <a:rPr lang="en-US" sz="8000" dirty="0" smtClean="0">
                <a:solidFill>
                  <a:srgbClr val="7030A0"/>
                </a:solidFill>
                <a:latin typeface="Segoe Script" pitchFamily="34" charset="0"/>
              </a:rPr>
              <a:t>   Lucy Beck </a:t>
            </a:r>
          </a:p>
          <a:p>
            <a:pPr>
              <a:buNone/>
            </a:pPr>
            <a:endParaRPr lang="en-US" sz="3600" dirty="0" smtClean="0"/>
          </a:p>
          <a:p>
            <a:pPr>
              <a:buNone/>
            </a:pPr>
            <a:endParaRPr lang="en-US" sz="3600" dirty="0" smtClean="0"/>
          </a:p>
          <a:p>
            <a:pPr>
              <a:buNone/>
            </a:pPr>
            <a:r>
              <a:rPr lang="en-US" sz="3600" dirty="0" smtClean="0"/>
              <a:t>A </a:t>
            </a:r>
            <a:r>
              <a:rPr lang="en-US" sz="3600" dirty="0"/>
              <a:t>young seventeen year old lady who got a job as a secretary </a:t>
            </a:r>
            <a:r>
              <a:rPr lang="en-US" sz="3600" dirty="0" smtClean="0"/>
              <a:t>at Ross </a:t>
            </a:r>
            <a:r>
              <a:rPr lang="en-US" sz="3600" dirty="0"/>
              <a:t>and </a:t>
            </a:r>
            <a:r>
              <a:rPr lang="en-US" sz="3600" dirty="0" smtClean="0"/>
              <a:t>Banister’s.</a:t>
            </a:r>
          </a:p>
          <a:p>
            <a:pPr>
              <a:buNone/>
            </a:pPr>
            <a:endParaRPr lang="en-US" sz="1800" dirty="0"/>
          </a:p>
          <a:p>
            <a:pPr>
              <a:buNone/>
            </a:pPr>
            <a:endParaRPr lang="en-US" sz="1800" dirty="0" smtClean="0"/>
          </a:p>
          <a:p>
            <a:pPr>
              <a:buNone/>
            </a:pPr>
            <a:r>
              <a:rPr lang="en-US" sz="1800" dirty="0" smtClean="0">
                <a:solidFill>
                  <a:schemeClr val="bg2">
                    <a:lumMod val="10000"/>
                  </a:schemeClr>
                </a:solidFill>
              </a:rPr>
              <a:t/>
            </a:r>
            <a:br>
              <a:rPr lang="en-US" sz="1800" dirty="0" smtClean="0">
                <a:solidFill>
                  <a:schemeClr val="bg2">
                    <a:lumMod val="10000"/>
                  </a:schemeClr>
                </a:solidFill>
              </a:rPr>
            </a:br>
            <a:endParaRPr lang="en-US" sz="1800" dirty="0" smtClean="0">
              <a:solidFill>
                <a:schemeClr val="bg2">
                  <a:lumMod val="10000"/>
                </a:schemeClr>
              </a:solidFill>
            </a:endParaRPr>
          </a:p>
          <a:p>
            <a:pPr>
              <a:buNone/>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Autofit/>
          </a:bodyPr>
          <a:lstStyle/>
          <a:p>
            <a:pPr>
              <a:buNone/>
            </a:pPr>
            <a:r>
              <a:rPr lang="en-US" sz="3600" b="1" dirty="0" smtClean="0">
                <a:solidFill>
                  <a:schemeClr val="tx1">
                    <a:lumMod val="95000"/>
                    <a:lumOff val="5000"/>
                  </a:schemeClr>
                </a:solidFill>
                <a:latin typeface="AR CARTER" pitchFamily="2" charset="0"/>
                <a:cs typeface="Andalus" pitchFamily="2" charset="-78"/>
              </a:rPr>
              <a:t>Characteristics:</a:t>
            </a:r>
          </a:p>
          <a:p>
            <a:pPr>
              <a:buNone/>
            </a:pPr>
            <a:r>
              <a:rPr lang="en-US" sz="2000" b="1" dirty="0" smtClean="0">
                <a:solidFill>
                  <a:srgbClr val="FFFF00"/>
                </a:solidFill>
              </a:rPr>
              <a:t/>
            </a:r>
            <a:br>
              <a:rPr lang="en-US" sz="2000" b="1" dirty="0" smtClean="0">
                <a:solidFill>
                  <a:srgbClr val="FFFF00"/>
                </a:solidFill>
              </a:rPr>
            </a:br>
            <a:r>
              <a:rPr lang="en-US" sz="2000" b="1" dirty="0" smtClean="0">
                <a:solidFill>
                  <a:schemeClr val="tx1">
                    <a:lumMod val="95000"/>
                    <a:lumOff val="5000"/>
                  </a:schemeClr>
                </a:solidFill>
              </a:rPr>
              <a:t>She is a young, shy, a low achiever, not competent and highly qualified and insecure graduate of secretarial studies.</a:t>
            </a:r>
            <a:br>
              <a:rPr lang="en-US" sz="2000" b="1" dirty="0" smtClean="0">
                <a:solidFill>
                  <a:schemeClr val="tx1">
                    <a:lumMod val="95000"/>
                    <a:lumOff val="5000"/>
                  </a:schemeClr>
                </a:solidFill>
              </a:rPr>
            </a:br>
            <a:r>
              <a:rPr lang="en-US" sz="2000" b="1" dirty="0" smtClean="0">
                <a:solidFill>
                  <a:srgbClr val="FFFF00"/>
                </a:solidFill>
              </a:rPr>
              <a:t/>
            </a:r>
            <a:br>
              <a:rPr lang="en-US" sz="2000" b="1" dirty="0" smtClean="0">
                <a:solidFill>
                  <a:srgbClr val="FFFF00"/>
                </a:solidFill>
              </a:rPr>
            </a:br>
            <a:r>
              <a:rPr lang="en-US" sz="2000" b="1" dirty="0" smtClean="0">
                <a:solidFill>
                  <a:srgbClr val="FFFF00"/>
                </a:solidFill>
              </a:rPr>
              <a:t>She has a very low self esteem, inferior complex, no confidence and pessimistic.</a:t>
            </a:r>
            <a:br>
              <a:rPr lang="en-US" sz="2000" b="1" dirty="0" smtClean="0">
                <a:solidFill>
                  <a:srgbClr val="FFFF00"/>
                </a:solidFill>
              </a:rPr>
            </a:br>
            <a:r>
              <a:rPr lang="en-US" sz="2000" b="1" dirty="0" smtClean="0">
                <a:solidFill>
                  <a:srgbClr val="FFFF00"/>
                </a:solidFill>
              </a:rPr>
              <a:t/>
            </a:r>
            <a:br>
              <a:rPr lang="en-US" sz="2000" b="1" dirty="0" smtClean="0">
                <a:solidFill>
                  <a:srgbClr val="FFFF00"/>
                </a:solidFill>
              </a:rPr>
            </a:br>
            <a:r>
              <a:rPr lang="en-US" sz="2000" b="1" dirty="0" smtClean="0">
                <a:solidFill>
                  <a:srgbClr val="FFFF00"/>
                </a:solidFill>
              </a:rPr>
              <a:t>She became ambitious, determined and optimistic to change her life style.</a:t>
            </a:r>
            <a:br>
              <a:rPr lang="en-US" sz="2000" b="1" dirty="0" smtClean="0">
                <a:solidFill>
                  <a:srgbClr val="FFFF00"/>
                </a:solidFill>
              </a:rPr>
            </a:br>
            <a:r>
              <a:rPr lang="en-US" sz="2000" b="1" dirty="0" smtClean="0">
                <a:solidFill>
                  <a:srgbClr val="FFFF00"/>
                </a:solidFill>
              </a:rPr>
              <a:t/>
            </a:r>
            <a:br>
              <a:rPr lang="en-US" sz="2000" b="1" dirty="0" smtClean="0">
                <a:solidFill>
                  <a:srgbClr val="FFFF00"/>
                </a:solidFill>
              </a:rPr>
            </a:br>
            <a:r>
              <a:rPr lang="en-US" sz="2000" b="1" dirty="0" smtClean="0">
                <a:solidFill>
                  <a:srgbClr val="FFFF00"/>
                </a:solidFill>
              </a:rPr>
              <a:t> Lucy becomes enthusiastic and a quick learner when she got a job. She also became courageous when she has to face the conflict with the spirit of Miss Broom. </a:t>
            </a:r>
            <a:br>
              <a:rPr lang="en-US" sz="2000" b="1" dirty="0" smtClean="0">
                <a:solidFill>
                  <a:srgbClr val="FFFF00"/>
                </a:solidFill>
              </a:rPr>
            </a:br>
            <a:r>
              <a:rPr lang="en-US" sz="2000" b="1" dirty="0" smtClean="0">
                <a:solidFill>
                  <a:srgbClr val="FFFF00"/>
                </a:solidFill>
              </a:rPr>
              <a:t/>
            </a:r>
            <a:br>
              <a:rPr lang="en-US" sz="2000" b="1" dirty="0" smtClean="0">
                <a:solidFill>
                  <a:srgbClr val="FFFF00"/>
                </a:solidFill>
              </a:rPr>
            </a:br>
            <a:r>
              <a:rPr lang="en-US" sz="2000" b="1" dirty="0" smtClean="0">
                <a:solidFill>
                  <a:srgbClr val="FFFF00"/>
                </a:solidFill>
              </a:rPr>
              <a:t/>
            </a:r>
            <a:br>
              <a:rPr lang="en-US" sz="2000" b="1" dirty="0" smtClean="0">
                <a:solidFill>
                  <a:srgbClr val="FFFF00"/>
                </a:solidFill>
              </a:rPr>
            </a:br>
            <a:r>
              <a:rPr lang="en-US" sz="2000" b="1" dirty="0" smtClean="0">
                <a:solidFill>
                  <a:srgbClr val="FFFF00"/>
                </a:solidFill>
              </a:rPr>
              <a:t>Lucy became sympathetic, caring, insightful and understanding after knowing Miss Broome’s history. She took the initiative to look for an amicable solution.</a:t>
            </a:r>
          </a:p>
          <a:p>
            <a:pPr>
              <a:buNone/>
            </a:pPr>
            <a:r>
              <a:rPr lang="en-US" sz="2000" b="1" dirty="0" smtClean="0">
                <a:solidFill>
                  <a:srgbClr val="FFFF00"/>
                </a:solidFill>
              </a:rPr>
              <a:t/>
            </a:r>
            <a:br>
              <a:rPr lang="en-US" sz="2000" b="1" dirty="0" smtClean="0">
                <a:solidFill>
                  <a:srgbClr val="FFFF00"/>
                </a:solidFill>
              </a:rPr>
            </a:br>
            <a:endParaRPr lang="en-US"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705600"/>
          </a:xfrm>
        </p:spPr>
        <p:txBody>
          <a:bodyPr>
            <a:normAutofit/>
          </a:bodyPr>
          <a:lstStyle/>
          <a:p>
            <a:pPr>
              <a:buNone/>
            </a:pPr>
            <a:r>
              <a:rPr lang="en-US" sz="7000" dirty="0" smtClean="0">
                <a:solidFill>
                  <a:srgbClr val="00B0F0"/>
                </a:solidFill>
                <a:latin typeface="Segoe Script" pitchFamily="34" charset="0"/>
              </a:rPr>
              <a:t>Ghost of </a:t>
            </a:r>
            <a:br>
              <a:rPr lang="en-US" sz="7000" dirty="0" smtClean="0">
                <a:solidFill>
                  <a:srgbClr val="00B0F0"/>
                </a:solidFill>
                <a:latin typeface="Segoe Script" pitchFamily="34" charset="0"/>
              </a:rPr>
            </a:br>
            <a:r>
              <a:rPr lang="en-US" sz="7000" dirty="0" smtClean="0">
                <a:solidFill>
                  <a:srgbClr val="00B0F0"/>
                </a:solidFill>
                <a:latin typeface="Segoe Script" pitchFamily="34" charset="0"/>
              </a:rPr>
              <a:t>     Ms. Broome</a:t>
            </a:r>
            <a:endParaRPr lang="en-US" sz="5100" dirty="0" smtClean="0"/>
          </a:p>
          <a:p>
            <a:pPr>
              <a:buNone/>
            </a:pPr>
            <a:r>
              <a:rPr lang="en-US" sz="5100" dirty="0" smtClean="0"/>
              <a:t>  </a:t>
            </a:r>
            <a:r>
              <a:rPr lang="en-US" sz="4800" dirty="0" smtClean="0"/>
              <a:t>The </a:t>
            </a:r>
            <a:r>
              <a:rPr lang="en-US" sz="4800" dirty="0"/>
              <a:t>spirit of Ms Broome who haunts the office where she once </a:t>
            </a:r>
            <a:r>
              <a:rPr lang="en-US" sz="4800" dirty="0" smtClean="0"/>
              <a:t>worked 43 years </a:t>
            </a:r>
            <a:r>
              <a:rPr lang="en-US" sz="4800" dirty="0"/>
              <a:t>as she is so attached to her job</a:t>
            </a:r>
            <a:r>
              <a:rPr lang="en-US" sz="4800" dirty="0" smtClean="0"/>
              <a:t>.</a:t>
            </a:r>
          </a:p>
          <a:p>
            <a:pPr>
              <a:buNone/>
            </a:pPr>
            <a:endParaRPr lang="en-US" sz="5500" dirty="0" smtClean="0"/>
          </a:p>
          <a:p>
            <a:pPr>
              <a:buNone/>
            </a:pPr>
            <a:endParaRPr lang="en-US" sz="5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smtClean="0"/>
              <a:t>Characteristics:</a:t>
            </a:r>
          </a:p>
          <a:p>
            <a:pPr>
              <a:buNone/>
            </a:pPr>
            <a:r>
              <a:rPr lang="en-US" dirty="0" smtClean="0"/>
              <a:t/>
            </a:r>
            <a:br>
              <a:rPr lang="en-US" dirty="0" smtClean="0"/>
            </a:br>
            <a:r>
              <a:rPr lang="en-US" dirty="0" smtClean="0"/>
              <a:t>Loyal, dedicated and took her job seriously at Ross and Bannister’s.</a:t>
            </a:r>
            <a:br>
              <a:rPr lang="en-US" dirty="0" smtClean="0"/>
            </a:br>
            <a:r>
              <a:rPr lang="en-US" dirty="0" smtClean="0"/>
              <a:t/>
            </a:r>
            <a:br>
              <a:rPr lang="en-US" dirty="0" smtClean="0"/>
            </a:br>
            <a:r>
              <a:rPr lang="en-US" dirty="0" smtClean="0"/>
              <a:t>Lonely as she had no family and friends.</a:t>
            </a:r>
            <a:br>
              <a:rPr lang="en-US" dirty="0" smtClean="0"/>
            </a:br>
            <a:r>
              <a:rPr lang="en-US" dirty="0" smtClean="0"/>
              <a:t/>
            </a:r>
            <a:br>
              <a:rPr lang="en-US" dirty="0" smtClean="0"/>
            </a:br>
            <a:r>
              <a:rPr lang="en-US" dirty="0" smtClean="0"/>
              <a:t>She is persistence, vengeful and also possessive over her secretarial job at Ross and Bannister’s.</a:t>
            </a:r>
            <a:br>
              <a:rPr lang="en-US" dirty="0" smtClean="0"/>
            </a:br>
            <a:r>
              <a:rPr lang="en-US" dirty="0" smtClean="0"/>
              <a:t/>
            </a:r>
            <a:br>
              <a:rPr lang="en-US" dirty="0" smtClean="0"/>
            </a:br>
            <a:r>
              <a:rPr lang="en-US" dirty="0" smtClean="0"/>
              <a:t>Finally she is convinced that she should leave as her help is needed.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a:bodyPr>
          <a:lstStyle/>
          <a:p>
            <a:pPr>
              <a:buNone/>
            </a:pPr>
            <a:r>
              <a:rPr lang="en-US" sz="7200" dirty="0" smtClean="0">
                <a:solidFill>
                  <a:srgbClr val="FFFF00"/>
                </a:solidFill>
                <a:latin typeface="Segoe Script" pitchFamily="34" charset="0"/>
              </a:rPr>
              <a:t>    </a:t>
            </a:r>
          </a:p>
          <a:p>
            <a:pPr>
              <a:buNone/>
            </a:pPr>
            <a:r>
              <a:rPr lang="en-US" sz="7200" dirty="0" smtClean="0">
                <a:solidFill>
                  <a:srgbClr val="FFFF00"/>
                </a:solidFill>
                <a:latin typeface="Segoe Script" pitchFamily="34" charset="0"/>
              </a:rPr>
              <a:t>   Harry </a:t>
            </a:r>
            <a:r>
              <a:rPr lang="en-US" sz="7200" dirty="0" err="1" smtClean="0">
                <a:solidFill>
                  <a:srgbClr val="FFFF00"/>
                </a:solidFill>
                <a:latin typeface="Segoe Script" pitchFamily="34" charset="0"/>
              </a:rPr>
              <a:t>Darke</a:t>
            </a:r>
            <a:r>
              <a:rPr lang="en-US" sz="7200" dirty="0" smtClean="0">
                <a:solidFill>
                  <a:srgbClr val="FFFF00"/>
                </a:solidFill>
                <a:latin typeface="Segoe Script" pitchFamily="34" charset="0"/>
              </a:rPr>
              <a:t> </a:t>
            </a:r>
          </a:p>
          <a:p>
            <a:pPr>
              <a:buNone/>
            </a:pPr>
            <a:r>
              <a:rPr lang="en-US" sz="4500" dirty="0" smtClean="0">
                <a:solidFill>
                  <a:schemeClr val="bg1"/>
                </a:solidFill>
              </a:rPr>
              <a:t>Ross </a:t>
            </a:r>
            <a:r>
              <a:rPr lang="en-US" sz="4500" dirty="0">
                <a:solidFill>
                  <a:schemeClr val="bg1"/>
                </a:solidFill>
              </a:rPr>
              <a:t>and Bannister’s handyman. He is an old man who has been working with the company for </a:t>
            </a:r>
            <a:r>
              <a:rPr lang="en-US" sz="4500" dirty="0" smtClean="0">
                <a:solidFill>
                  <a:schemeClr val="bg1"/>
                </a:solidFill>
              </a:rPr>
              <a:t>years. </a:t>
            </a:r>
            <a:endParaRPr lang="en-US" sz="4500" dirty="0">
              <a:solidFill>
                <a:schemeClr val="bg1"/>
              </a:solidFill>
            </a:endParaRPr>
          </a:p>
          <a:p>
            <a:pPr>
              <a:buNone/>
            </a:pPr>
            <a:endParaRPr lang="en-US" sz="45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FFFF00"/>
                </a:solidFill>
              </a:rPr>
              <a:t>Characteristics:</a:t>
            </a:r>
            <a:br>
              <a:rPr lang="en-US" dirty="0" smtClean="0">
                <a:solidFill>
                  <a:srgbClr val="FFFF00"/>
                </a:solidFill>
              </a:rPr>
            </a:br>
            <a:endParaRPr lang="en-US" dirty="0" smtClean="0">
              <a:solidFill>
                <a:srgbClr val="FFFF00"/>
              </a:solidFill>
            </a:endParaRPr>
          </a:p>
          <a:p>
            <a:pPr>
              <a:buNone/>
            </a:pPr>
            <a:r>
              <a:rPr lang="en-US" dirty="0" smtClean="0">
                <a:solidFill>
                  <a:srgbClr val="FFFF00"/>
                </a:solidFill>
              </a:rPr>
              <a:t>    Helpful and concern</a:t>
            </a:r>
          </a:p>
          <a:p>
            <a:pPr>
              <a:buNone/>
            </a:pPr>
            <a:r>
              <a:rPr lang="en-US" dirty="0" smtClean="0">
                <a:solidFill>
                  <a:srgbClr val="FFFF00"/>
                </a:solidFill>
              </a:rPr>
              <a:t/>
            </a:r>
            <a:br>
              <a:rPr lang="en-US" dirty="0" smtClean="0">
                <a:solidFill>
                  <a:srgbClr val="FFFF00"/>
                </a:solidFill>
              </a:rPr>
            </a:br>
            <a:r>
              <a:rPr lang="en-US" dirty="0" smtClean="0">
                <a:solidFill>
                  <a:srgbClr val="FFFF00"/>
                </a:solidFill>
              </a:rPr>
              <a:t>A loyal worker at Ross and Bannister’s.</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Encouraging and supportive to his colleague</a:t>
            </a:r>
          </a:p>
          <a:p>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534400" cy="6096000"/>
          </a:xfrm>
        </p:spPr>
        <p:txBody>
          <a:bodyPr>
            <a:normAutofit fontScale="47500" lnSpcReduction="20000"/>
          </a:bodyPr>
          <a:lstStyle/>
          <a:p>
            <a:pPr algn="ctr">
              <a:buNone/>
            </a:pPr>
            <a:r>
              <a:rPr lang="en-US" sz="16800" dirty="0" smtClean="0">
                <a:solidFill>
                  <a:srgbClr val="00B050"/>
                </a:solidFill>
                <a:latin typeface="Segoe Script" pitchFamily="34" charset="0"/>
              </a:rPr>
              <a:t>Mrs. Beck</a:t>
            </a:r>
          </a:p>
          <a:p>
            <a:pPr>
              <a:buNone/>
            </a:pPr>
            <a:r>
              <a:rPr lang="en-US" sz="19200" dirty="0" smtClean="0">
                <a:latin typeface="+mj-lt"/>
              </a:rPr>
              <a:t> </a:t>
            </a:r>
            <a:r>
              <a:rPr lang="en-US" sz="6400" dirty="0" smtClean="0">
                <a:latin typeface="+mj-lt"/>
              </a:rPr>
              <a:t>She </a:t>
            </a:r>
            <a:r>
              <a:rPr lang="en-US" sz="6400" dirty="0">
                <a:latin typeface="+mj-lt"/>
              </a:rPr>
              <a:t>is a patient and hardworking housewife who live a hard life. She has to support her brother</a:t>
            </a:r>
            <a:r>
              <a:rPr lang="en-US" sz="6400" dirty="0" smtClean="0">
                <a:latin typeface="+mj-lt"/>
              </a:rPr>
              <a:t>.</a:t>
            </a:r>
          </a:p>
          <a:p>
            <a:pPr>
              <a:buNone/>
            </a:pPr>
            <a:endParaRPr lang="en-US" sz="6400" dirty="0">
              <a:latin typeface="+mj-lt"/>
            </a:endParaRPr>
          </a:p>
          <a:p>
            <a:pPr>
              <a:buNone/>
            </a:pPr>
            <a:r>
              <a:rPr lang="en-US" sz="6400" dirty="0" smtClean="0">
                <a:latin typeface="+mj-lt"/>
              </a:rPr>
              <a:t>Characteristics:</a:t>
            </a:r>
            <a:br>
              <a:rPr lang="en-US" sz="6400" dirty="0" smtClean="0">
                <a:latin typeface="+mj-lt"/>
              </a:rPr>
            </a:br>
            <a:r>
              <a:rPr lang="en-US" sz="6400" dirty="0" smtClean="0">
                <a:latin typeface="+mj-lt"/>
              </a:rPr>
              <a:t>Content </a:t>
            </a:r>
            <a:r>
              <a:rPr lang="en-US" sz="6400" dirty="0">
                <a:latin typeface="+mj-lt"/>
              </a:rPr>
              <a:t>with her status in </a:t>
            </a:r>
            <a:r>
              <a:rPr lang="en-US" sz="6400" dirty="0" smtClean="0">
                <a:latin typeface="+mj-lt"/>
              </a:rPr>
              <a:t>life.</a:t>
            </a:r>
            <a:br>
              <a:rPr lang="en-US" sz="6400" dirty="0" smtClean="0">
                <a:latin typeface="+mj-lt"/>
              </a:rPr>
            </a:br>
            <a:r>
              <a:rPr lang="en-US" sz="6400" dirty="0" smtClean="0">
                <a:latin typeface="+mj-lt"/>
              </a:rPr>
              <a:t/>
            </a:r>
            <a:br>
              <a:rPr lang="en-US" sz="6400" dirty="0" smtClean="0">
                <a:latin typeface="+mj-lt"/>
              </a:rPr>
            </a:br>
            <a:r>
              <a:rPr lang="en-US" sz="6400" dirty="0" smtClean="0">
                <a:latin typeface="+mj-lt"/>
              </a:rPr>
              <a:t>Forgiving </a:t>
            </a:r>
            <a:r>
              <a:rPr lang="en-US" sz="6400" dirty="0">
                <a:latin typeface="+mj-lt"/>
              </a:rPr>
              <a:t>and </a:t>
            </a:r>
            <a:r>
              <a:rPr lang="en-US" sz="6400" dirty="0" smtClean="0">
                <a:latin typeface="+mj-lt"/>
              </a:rPr>
              <a:t>compassionate</a:t>
            </a:r>
            <a:br>
              <a:rPr lang="en-US" sz="6400" dirty="0" smtClean="0">
                <a:latin typeface="+mj-lt"/>
              </a:rPr>
            </a:br>
            <a:r>
              <a:rPr lang="en-US" sz="6400" dirty="0" smtClean="0">
                <a:latin typeface="+mj-lt"/>
              </a:rPr>
              <a:t/>
            </a:r>
            <a:br>
              <a:rPr lang="en-US" sz="6400" dirty="0" smtClean="0">
                <a:latin typeface="+mj-lt"/>
              </a:rPr>
            </a:br>
            <a:r>
              <a:rPr lang="en-US" sz="6400" dirty="0" smtClean="0">
                <a:latin typeface="+mj-lt"/>
              </a:rPr>
              <a:t>Patient</a:t>
            </a:r>
          </a:p>
          <a:p>
            <a:pPr>
              <a:buNone/>
            </a:pPr>
            <a:endParaRPr lang="en-US" sz="6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62500" lnSpcReduction="20000"/>
          </a:bodyPr>
          <a:lstStyle/>
          <a:p>
            <a:pPr algn="ctr">
              <a:buNone/>
            </a:pPr>
            <a:r>
              <a:rPr lang="en-US" sz="11500" dirty="0" smtClean="0">
                <a:solidFill>
                  <a:srgbClr val="FFFF00"/>
                </a:solidFill>
                <a:latin typeface="Segoe Script" pitchFamily="34" charset="0"/>
              </a:rPr>
              <a:t>Uncle Bert </a:t>
            </a:r>
          </a:p>
          <a:p>
            <a:pPr algn="ctr">
              <a:buNone/>
            </a:pPr>
            <a:endParaRPr lang="en-US" sz="3500" dirty="0" smtClean="0">
              <a:solidFill>
                <a:srgbClr val="FFFF00"/>
              </a:solidFill>
              <a:latin typeface="+mj-lt"/>
            </a:endParaRPr>
          </a:p>
          <a:p>
            <a:pPr algn="ctr">
              <a:buNone/>
            </a:pPr>
            <a:endParaRPr lang="en-US" sz="3500" dirty="0" smtClean="0">
              <a:solidFill>
                <a:srgbClr val="FFFF00"/>
              </a:solidFill>
              <a:latin typeface="+mj-lt"/>
            </a:endParaRPr>
          </a:p>
          <a:p>
            <a:pPr algn="ctr">
              <a:buNone/>
            </a:pPr>
            <a:r>
              <a:rPr lang="en-US" sz="3500" dirty="0" smtClean="0">
                <a:solidFill>
                  <a:srgbClr val="FFFF00"/>
                </a:solidFill>
                <a:latin typeface="+mj-lt"/>
              </a:rPr>
              <a:t>A </a:t>
            </a:r>
            <a:r>
              <a:rPr lang="en-US" sz="3500" dirty="0">
                <a:solidFill>
                  <a:srgbClr val="FFFF00"/>
                </a:solidFill>
                <a:latin typeface="+mj-lt"/>
              </a:rPr>
              <a:t>drunkard man who depends on his sister for support</a:t>
            </a:r>
            <a:r>
              <a:rPr lang="en-US" sz="3500" dirty="0" smtClean="0">
                <a:solidFill>
                  <a:srgbClr val="FFFF00"/>
                </a:solidFill>
                <a:latin typeface="+mj-lt"/>
              </a:rPr>
              <a:t>.</a:t>
            </a:r>
            <a:endParaRPr lang="en-US" sz="3000" dirty="0" smtClean="0">
              <a:solidFill>
                <a:srgbClr val="FFFF00"/>
              </a:solidFill>
              <a:latin typeface="+mj-lt"/>
            </a:endParaRPr>
          </a:p>
          <a:p>
            <a:pPr>
              <a:buNone/>
            </a:pPr>
            <a:endParaRPr lang="en-US" sz="2600" dirty="0">
              <a:solidFill>
                <a:schemeClr val="bg1"/>
              </a:solidFill>
              <a:latin typeface="+mj-lt"/>
            </a:endParaRPr>
          </a:p>
          <a:p>
            <a:pPr>
              <a:buNone/>
            </a:pPr>
            <a:endParaRPr lang="en-US" sz="4100" dirty="0" smtClean="0">
              <a:solidFill>
                <a:schemeClr val="bg1"/>
              </a:solidFill>
              <a:latin typeface="+mj-lt"/>
            </a:endParaRPr>
          </a:p>
          <a:p>
            <a:pPr>
              <a:buNone/>
            </a:pPr>
            <a:r>
              <a:rPr lang="en-US" sz="4100" dirty="0" smtClean="0">
                <a:solidFill>
                  <a:schemeClr val="bg1"/>
                </a:solidFill>
                <a:latin typeface="+mj-lt"/>
              </a:rPr>
              <a:t/>
            </a:r>
            <a:br>
              <a:rPr lang="en-US" sz="4100" dirty="0" smtClean="0">
                <a:solidFill>
                  <a:schemeClr val="bg1"/>
                </a:solidFill>
                <a:latin typeface="+mj-lt"/>
              </a:rPr>
            </a:br>
            <a:r>
              <a:rPr lang="en-US" sz="4100" dirty="0" smtClean="0">
                <a:solidFill>
                  <a:schemeClr val="bg1"/>
                </a:solidFill>
                <a:latin typeface="+mj-lt"/>
              </a:rPr>
              <a:t>                                          </a:t>
            </a:r>
          </a:p>
          <a:p>
            <a:pPr>
              <a:buNone/>
            </a:pPr>
            <a:r>
              <a:rPr lang="en-US" sz="4100" b="1" dirty="0" smtClean="0">
                <a:solidFill>
                  <a:schemeClr val="bg1"/>
                </a:solidFill>
                <a:latin typeface="+mj-lt"/>
              </a:rPr>
              <a:t> </a:t>
            </a:r>
            <a:r>
              <a:rPr lang="en-US" sz="4100" b="1" dirty="0" smtClean="0">
                <a:solidFill>
                  <a:schemeClr val="bg1"/>
                </a:solidFill>
                <a:latin typeface="+mj-lt"/>
              </a:rPr>
              <a:t>                                                        </a:t>
            </a:r>
            <a:r>
              <a:rPr lang="en-US" sz="4100" b="1" dirty="0" smtClean="0">
                <a:solidFill>
                  <a:schemeClr val="tx1">
                    <a:lumMod val="95000"/>
                    <a:lumOff val="5000"/>
                  </a:schemeClr>
                </a:solidFill>
                <a:latin typeface="+mj-lt"/>
              </a:rPr>
              <a:t>Characteristics</a:t>
            </a:r>
            <a:r>
              <a:rPr lang="en-US" sz="4100" b="1" dirty="0" smtClean="0">
                <a:solidFill>
                  <a:schemeClr val="tx1">
                    <a:lumMod val="95000"/>
                    <a:lumOff val="5000"/>
                  </a:schemeClr>
                </a:solidFill>
                <a:latin typeface="+mj-lt"/>
              </a:rPr>
              <a:t>:</a:t>
            </a:r>
          </a:p>
          <a:p>
            <a:pPr>
              <a:buNone/>
            </a:pPr>
            <a:r>
              <a:rPr lang="en-US" sz="4100" smtClean="0">
                <a:solidFill>
                  <a:schemeClr val="accent6"/>
                </a:solidFill>
                <a:latin typeface="+mj-lt"/>
              </a:rPr>
              <a:t>    </a:t>
            </a:r>
            <a:r>
              <a:rPr lang="en-US" sz="4100" smtClean="0">
                <a:solidFill>
                  <a:schemeClr val="accent6"/>
                </a:solidFill>
                <a:latin typeface="+mj-lt"/>
              </a:rPr>
              <a:t>                                                      </a:t>
            </a:r>
            <a:r>
              <a:rPr lang="en-US" sz="4100" smtClean="0">
                <a:solidFill>
                  <a:schemeClr val="tx2">
                    <a:lumMod val="50000"/>
                  </a:schemeClr>
                </a:solidFill>
                <a:latin typeface="+mj-lt"/>
              </a:rPr>
              <a:t>- </a:t>
            </a:r>
            <a:r>
              <a:rPr lang="en-US" sz="3400" b="1" smtClean="0">
                <a:solidFill>
                  <a:schemeClr val="tx2">
                    <a:lumMod val="50000"/>
                  </a:schemeClr>
                </a:solidFill>
                <a:latin typeface="+mj-lt"/>
              </a:rPr>
              <a:t>Dependable </a:t>
            </a:r>
            <a:r>
              <a:rPr lang="en-US" sz="3400" b="1">
                <a:solidFill>
                  <a:schemeClr val="tx2">
                    <a:lumMod val="50000"/>
                  </a:schemeClr>
                </a:solidFill>
                <a:latin typeface="+mj-lt"/>
              </a:rPr>
              <a:t>and </a:t>
            </a:r>
            <a:r>
              <a:rPr lang="en-US" sz="3400" b="1" smtClean="0">
                <a:solidFill>
                  <a:schemeClr val="tx2">
                    <a:lumMod val="50000"/>
                  </a:schemeClr>
                </a:solidFill>
                <a:latin typeface="+mj-lt"/>
              </a:rPr>
              <a:t>irresponsible                     </a:t>
            </a:r>
            <a:r>
              <a:rPr lang="en-US" sz="3400" b="1" dirty="0" smtClean="0">
                <a:solidFill>
                  <a:schemeClr val="tx2">
                    <a:lumMod val="50000"/>
                  </a:schemeClr>
                </a:solidFill>
                <a:latin typeface="+mj-lt"/>
              </a:rPr>
              <a:t/>
            </a:r>
            <a:br>
              <a:rPr lang="en-US" sz="3400" b="1" dirty="0" smtClean="0">
                <a:solidFill>
                  <a:schemeClr val="tx2">
                    <a:lumMod val="50000"/>
                  </a:schemeClr>
                </a:solidFill>
                <a:latin typeface="+mj-lt"/>
              </a:rPr>
            </a:br>
            <a:r>
              <a:rPr lang="en-US" sz="3400" b="1" dirty="0" smtClean="0">
                <a:solidFill>
                  <a:schemeClr val="tx2">
                    <a:lumMod val="50000"/>
                  </a:schemeClr>
                </a:solidFill>
                <a:latin typeface="+mj-lt"/>
              </a:rPr>
              <a:t/>
            </a:r>
            <a:br>
              <a:rPr lang="en-US" sz="3400" b="1" dirty="0" smtClean="0">
                <a:solidFill>
                  <a:schemeClr val="tx2">
                    <a:lumMod val="50000"/>
                  </a:schemeClr>
                </a:solidFill>
                <a:latin typeface="+mj-lt"/>
              </a:rPr>
            </a:br>
            <a:r>
              <a:rPr lang="en-US" sz="3400" b="1" smtClean="0">
                <a:solidFill>
                  <a:schemeClr val="tx2">
                    <a:lumMod val="50000"/>
                  </a:schemeClr>
                </a:solidFill>
                <a:latin typeface="+mj-lt"/>
              </a:rPr>
              <a:t>                                                                  - Caring</a:t>
            </a:r>
            <a:endParaRPr lang="en-US" sz="3400" b="1" dirty="0" smtClean="0">
              <a:solidFill>
                <a:schemeClr val="tx2">
                  <a:lumMod val="50000"/>
                </a:schemeClr>
              </a:solidFill>
              <a:latin typeface="+mj-lt"/>
            </a:endParaRPr>
          </a:p>
          <a:p>
            <a:pPr>
              <a:buNone/>
            </a:pPr>
            <a:endParaRPr lang="en-US" sz="3400" b="1" dirty="0">
              <a:solidFill>
                <a:schemeClr val="tx2">
                  <a:lumMod val="50000"/>
                </a:schemeClr>
              </a:solidFill>
              <a:latin typeface="+mj-lt"/>
            </a:endParaRPr>
          </a:p>
          <a:p>
            <a:pPr>
              <a:buNone/>
            </a:pPr>
            <a:r>
              <a:rPr lang="en-US" sz="3400" b="1" dirty="0" smtClean="0">
                <a:solidFill>
                  <a:schemeClr val="tx2">
                    <a:lumMod val="50000"/>
                  </a:schemeClr>
                </a:solidFill>
              </a:rPr>
              <a:t/>
            </a:r>
            <a:br>
              <a:rPr lang="en-US" sz="3400" b="1" dirty="0" smtClean="0">
                <a:solidFill>
                  <a:schemeClr val="tx2">
                    <a:lumMod val="50000"/>
                  </a:schemeClr>
                </a:solidFill>
              </a:rPr>
            </a:br>
            <a:endParaRPr lang="en-US" sz="3400" b="1" dirty="0">
              <a:solidFill>
                <a:schemeClr val="tx2">
                  <a:lumMod val="50000"/>
                </a:schemeClr>
              </a:solidFill>
              <a:latin typeface="Segoe Scrip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edg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ctr">
              <a:buNone/>
            </a:pPr>
            <a:r>
              <a:rPr lang="en-US" sz="8800" dirty="0" smtClean="0">
                <a:solidFill>
                  <a:srgbClr val="92D050"/>
                </a:solidFill>
                <a:latin typeface="Segoe Script" pitchFamily="34" charset="0"/>
              </a:rPr>
              <a:t>Mr. Ross </a:t>
            </a:r>
            <a:endParaRPr lang="en-US" sz="7200" dirty="0" smtClean="0">
              <a:solidFill>
                <a:srgbClr val="FFFF00"/>
              </a:solidFill>
              <a:latin typeface="+mj-lt"/>
            </a:endParaRPr>
          </a:p>
          <a:p>
            <a:pPr algn="ctr">
              <a:buNone/>
            </a:pPr>
            <a:r>
              <a:rPr lang="en-US" sz="3600" dirty="0" smtClean="0">
                <a:solidFill>
                  <a:srgbClr val="FFFF00"/>
                </a:solidFill>
                <a:latin typeface="+mj-lt"/>
              </a:rPr>
              <a:t>Lucy’s boss</a:t>
            </a:r>
          </a:p>
          <a:p>
            <a:pPr>
              <a:buNone/>
            </a:pPr>
            <a:endParaRPr lang="en-US" sz="3600" dirty="0" smtClean="0">
              <a:solidFill>
                <a:srgbClr val="FFFF00"/>
              </a:solidFill>
              <a:latin typeface="+mj-lt"/>
            </a:endParaRPr>
          </a:p>
          <a:p>
            <a:pPr>
              <a:buNone/>
            </a:pPr>
            <a:r>
              <a:rPr lang="en-US" sz="3600" dirty="0" smtClean="0">
                <a:solidFill>
                  <a:srgbClr val="FFFF00"/>
                </a:solidFill>
                <a:latin typeface="+mj-lt"/>
              </a:rPr>
              <a:t>Characteristics:</a:t>
            </a:r>
            <a:br>
              <a:rPr lang="en-US" sz="3600" dirty="0" smtClean="0">
                <a:solidFill>
                  <a:srgbClr val="FFFF00"/>
                </a:solidFill>
                <a:latin typeface="+mj-lt"/>
              </a:rPr>
            </a:br>
            <a:r>
              <a:rPr lang="en-US" sz="3600" dirty="0" smtClean="0">
                <a:solidFill>
                  <a:srgbClr val="FFFF00"/>
                </a:solidFill>
                <a:latin typeface="+mj-lt"/>
              </a:rPr>
              <a:t>Accommodating </a:t>
            </a:r>
            <a:r>
              <a:rPr lang="en-US" sz="3600" dirty="0">
                <a:solidFill>
                  <a:srgbClr val="FFFF00"/>
                </a:solidFill>
                <a:latin typeface="+mj-lt"/>
              </a:rPr>
              <a:t>and </a:t>
            </a:r>
            <a:r>
              <a:rPr lang="en-US" sz="3600" dirty="0" smtClean="0">
                <a:solidFill>
                  <a:srgbClr val="FFFF00"/>
                </a:solidFill>
                <a:latin typeface="+mj-lt"/>
              </a:rPr>
              <a:t>concern</a:t>
            </a:r>
          </a:p>
          <a:p>
            <a:pPr>
              <a:buNone/>
            </a:pPr>
            <a:endParaRPr lang="en-US" sz="3600" dirty="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8"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1" end="1"/>
                                            </p:txEl>
                                          </p:spTgt>
                                        </p:tgtEl>
                                        <p:attrNameLst>
                                          <p:attrName>ppt_y</p:attrName>
                                        </p:attrNameLst>
                                      </p:cBhvr>
                                      <p:tavLst>
                                        <p:tav tm="0">
                                          <p:val>
                                            <p:strVal val="#ppt_y+1"/>
                                          </p:val>
                                        </p:tav>
                                        <p:tav tm="100000">
                                          <p:val>
                                            <p:strVal val="#ppt_y-1"/>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828800" cy="868362"/>
          </a:xfrm>
        </p:spPr>
        <p:txBody>
          <a:bodyPr>
            <a:normAutofit fontScale="90000"/>
          </a:bodyPr>
          <a:lstStyle/>
          <a:p>
            <a:pPr algn="l"/>
            <a:r>
              <a:rPr lang="en-US" sz="6000" dirty="0" smtClean="0">
                <a:solidFill>
                  <a:srgbClr val="C00000"/>
                </a:solidFill>
                <a:latin typeface="Kunstler Script" pitchFamily="66" charset="0"/>
              </a:rPr>
              <a:t>Themes</a:t>
            </a:r>
            <a:endParaRPr lang="en-US" sz="6000" dirty="0">
              <a:solidFill>
                <a:srgbClr val="C00000"/>
              </a:solidFill>
              <a:latin typeface="Kunstler Script" pitchFamily="66" charset="0"/>
            </a:endParaRPr>
          </a:p>
        </p:txBody>
      </p:sp>
      <p:sp>
        <p:nvSpPr>
          <p:cNvPr id="3" name="Content Placeholder 2"/>
          <p:cNvSpPr>
            <a:spLocks noGrp="1"/>
          </p:cNvSpPr>
          <p:nvPr>
            <p:ph idx="1"/>
          </p:nvPr>
        </p:nvSpPr>
        <p:spPr>
          <a:xfrm>
            <a:off x="457200" y="1143000"/>
            <a:ext cx="8229600" cy="5334000"/>
          </a:xfrm>
        </p:spPr>
        <p:txBody>
          <a:bodyPr>
            <a:normAutofit fontScale="92500" lnSpcReduction="10000"/>
          </a:bodyPr>
          <a:lstStyle/>
          <a:p>
            <a:pPr>
              <a:buNone/>
            </a:pPr>
            <a:r>
              <a:rPr lang="en-US" dirty="0" smtClean="0">
                <a:latin typeface="Freestyle Script" pitchFamily="66" charset="0"/>
              </a:rPr>
              <a:t>DETERMINATION</a:t>
            </a:r>
            <a:r>
              <a:rPr lang="en-US" dirty="0" smtClean="0">
                <a:latin typeface="Californian FB" pitchFamily="18" charset="0"/>
              </a:rPr>
              <a:t/>
            </a:r>
            <a:br>
              <a:rPr lang="en-US" dirty="0" smtClean="0">
                <a:latin typeface="Californian FB" pitchFamily="18" charset="0"/>
              </a:rPr>
            </a:br>
            <a:r>
              <a:rPr lang="en-US" dirty="0" smtClean="0">
                <a:latin typeface="Californian FB" pitchFamily="18" charset="0"/>
              </a:rPr>
              <a:t>Lucy </a:t>
            </a:r>
            <a:r>
              <a:rPr lang="en-US" dirty="0">
                <a:latin typeface="Californian FB" pitchFamily="18" charset="0"/>
              </a:rPr>
              <a:t>has strong determination to keep her job as secretary of Ross and Bannister’s despite the supernatural forces that tries to fail her. Miss Broome’s spirit lingered in the room where Lucy works and demands her to leave but she shows no signs of giving up. Lucy is steadfast in defending her position as the secretary and she battled fearlessly with the spirit of Miss Broome who haunted the typewriter that Lucy was working on. Due to her strong determination, she managed to hold on to her job at the firm.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pPr algn="l"/>
            <a:r>
              <a:rPr lang="en-US" sz="6000" dirty="0" smtClean="0">
                <a:solidFill>
                  <a:srgbClr val="FFFF00"/>
                </a:solidFill>
                <a:latin typeface="Mistral" pitchFamily="66" charset="0"/>
              </a:rPr>
              <a:t>Synopsis</a:t>
            </a:r>
            <a:r>
              <a:rPr lang="en-US" dirty="0" smtClean="0">
                <a:solidFill>
                  <a:srgbClr val="FFFF00"/>
                </a:solidFill>
                <a:latin typeface="Mistral" pitchFamily="66" charset="0"/>
              </a:rPr>
              <a:t> </a:t>
            </a:r>
            <a:endParaRPr lang="en-US" dirty="0">
              <a:solidFill>
                <a:srgbClr val="FFFF00"/>
              </a:solidFill>
              <a:latin typeface="Mistral" pitchFamily="66" charset="0"/>
            </a:endParaRPr>
          </a:p>
        </p:txBody>
      </p:sp>
      <p:sp>
        <p:nvSpPr>
          <p:cNvPr id="3" name="Content Placeholder 2"/>
          <p:cNvSpPr>
            <a:spLocks noGrp="1"/>
          </p:cNvSpPr>
          <p:nvPr>
            <p:ph idx="1"/>
          </p:nvPr>
        </p:nvSpPr>
        <p:spPr>
          <a:xfrm>
            <a:off x="762000" y="1676400"/>
            <a:ext cx="7543800" cy="3962400"/>
          </a:xfrm>
          <a:ln>
            <a:solidFill>
              <a:srgbClr val="FFFF00"/>
            </a:solidFill>
          </a:ln>
        </p:spPr>
        <p:txBody>
          <a:bodyPr>
            <a:noAutofit/>
          </a:bodyPr>
          <a:lstStyle/>
          <a:p>
            <a:pPr>
              <a:buFont typeface="Wingdings" pitchFamily="2" charset="2"/>
              <a:buChar char="v"/>
            </a:pPr>
            <a:r>
              <a:rPr lang="en-US" sz="2000" b="1" i="1" dirty="0">
                <a:solidFill>
                  <a:schemeClr val="bg1"/>
                </a:solidFill>
                <a:latin typeface="Century Schoolbook" pitchFamily="18" charset="0"/>
                <a:cs typeface="Angsana New" pitchFamily="18" charset="-34"/>
              </a:rPr>
              <a:t>‘</a:t>
            </a:r>
            <a:r>
              <a:rPr lang="en-US" sz="2000" b="1" i="1" dirty="0">
                <a:solidFill>
                  <a:srgbClr val="00B0F0"/>
                </a:solidFill>
                <a:latin typeface="Century Schoolbook" pitchFamily="18" charset="0"/>
                <a:cs typeface="Angsana New" pitchFamily="18" charset="-34"/>
              </a:rPr>
              <a:t>QWERTYUIOP’ is about a poor, young graduate named Lucy Beck who has just finished her ‘O’ levels at Belmont Secretarial College. She is a slow learner herself but she is determined to find a job in order to get out of poverty. Fortunately, she is offered a job by Mr. Ross, the Manager of Ross and Bannister’s. However, she begins to face problems from her first day of work. She encounters many peculiar incidents when she starts using the electric typewriter. Whenever Lucy types, the words “QWERYUIOP” which is on the top lines on the keyboards will keep on appearing.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1"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heel(4)">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1"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4)">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a:buNone/>
            </a:pPr>
            <a:r>
              <a:rPr lang="en-US" sz="4800" dirty="0">
                <a:solidFill>
                  <a:srgbClr val="C00000"/>
                </a:solidFill>
                <a:latin typeface="Freestyle Script" pitchFamily="66" charset="0"/>
              </a:rPr>
              <a:t>FAMILY LOVE AND </a:t>
            </a:r>
            <a:r>
              <a:rPr lang="en-US" sz="4800" dirty="0" smtClean="0">
                <a:solidFill>
                  <a:srgbClr val="C00000"/>
                </a:solidFill>
                <a:latin typeface="Freestyle Script" pitchFamily="66" charset="0"/>
              </a:rPr>
              <a:t>CARE:</a:t>
            </a:r>
          </a:p>
          <a:p>
            <a:pPr>
              <a:buNone/>
            </a:pPr>
            <a:r>
              <a:rPr lang="en-US" dirty="0" smtClean="0">
                <a:solidFill>
                  <a:srgbClr val="C00000"/>
                </a:solidFill>
              </a:rPr>
              <a:t/>
            </a:r>
            <a:br>
              <a:rPr lang="en-US" dirty="0" smtClean="0">
                <a:solidFill>
                  <a:srgbClr val="C00000"/>
                </a:solidFill>
              </a:rPr>
            </a:br>
            <a:r>
              <a:rPr lang="en-US" sz="2300" dirty="0" smtClean="0">
                <a:solidFill>
                  <a:srgbClr val="C00000"/>
                </a:solidFill>
              </a:rPr>
              <a:t>Lucy’s </a:t>
            </a:r>
            <a:r>
              <a:rPr lang="en-US" sz="2300" dirty="0">
                <a:solidFill>
                  <a:srgbClr val="C00000"/>
                </a:solidFill>
              </a:rPr>
              <a:t>mother is a responsible lady who takes care of Lucy and her brother despite of the hard life they have to go through. She manages to keep the bond of family love by forgiving Uncle Bert and accepting him back into the family. Lucy also regretted for being rude to Uncle Bert when she sees his shaking hands and miserable eyes, she apologizes and maintain the family bond. Lucy loves her mother and shares her happiness with her mother when she was successful of obtaining a job as a secretary</a:t>
            </a:r>
            <a:r>
              <a:rPr lang="en-US" sz="2300" dirty="0" smtClean="0">
                <a:solidFill>
                  <a:srgbClr val="C00000"/>
                </a:solidFill>
              </a:rPr>
              <a:t>.</a:t>
            </a:r>
            <a:br>
              <a:rPr lang="en-US" sz="2300" dirty="0" smtClean="0">
                <a:solidFill>
                  <a:srgbClr val="C00000"/>
                </a:solidFill>
              </a:rPr>
            </a:br>
            <a:endParaRPr lang="en-US" sz="2300" dirty="0">
              <a:solidFill>
                <a:srgbClr val="FF0000"/>
              </a:solidFill>
              <a:latin typeface="Freestyle Script" pitchFamily="66" charset="0"/>
            </a:endParaRPr>
          </a:p>
          <a:p>
            <a:pPr>
              <a:buNone/>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85000" lnSpcReduction="20000"/>
          </a:bodyPr>
          <a:lstStyle/>
          <a:p>
            <a:pPr>
              <a:buNone/>
            </a:pPr>
            <a:r>
              <a:rPr lang="en-US" sz="4700" dirty="0" smtClean="0">
                <a:solidFill>
                  <a:srgbClr val="0070C0"/>
                </a:solidFill>
                <a:latin typeface="Freestyle Script" pitchFamily="66" charset="0"/>
              </a:rPr>
              <a:t>COMMITMENT AND LOYALTY:</a:t>
            </a: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Lucy and Miss Broome are both committed and loyal to their profession. Lucy takes her work seriously and does the job of typing which was given to her successfully. She has to face the battle with Miss Broome who is still attached to her work even after her death. Lucy did not give up even when Miss Broome demanded her to leave. Miss Broome was so possessive towards her job and also extremely loyal towards Mr. Bannister. Lucy managed to convince her that the late </a:t>
            </a:r>
            <a:r>
              <a:rPr lang="en-US" dirty="0" err="1" smtClean="0">
                <a:solidFill>
                  <a:srgbClr val="0070C0"/>
                </a:solidFill>
              </a:rPr>
              <a:t>Mr</a:t>
            </a:r>
            <a:r>
              <a:rPr lang="en-US" dirty="0" smtClean="0">
                <a:solidFill>
                  <a:srgbClr val="0070C0"/>
                </a:solidFill>
              </a:rPr>
              <a:t> Bannister needs her so she left the office in order to continue her service to </a:t>
            </a:r>
            <a:r>
              <a:rPr lang="en-US" dirty="0" err="1" smtClean="0">
                <a:solidFill>
                  <a:srgbClr val="0070C0"/>
                </a:solidFill>
              </a:rPr>
              <a:t>Mr</a:t>
            </a:r>
            <a:r>
              <a:rPr lang="en-US" dirty="0" smtClean="0">
                <a:solidFill>
                  <a:srgbClr val="0070C0"/>
                </a:solidFill>
              </a:rPr>
              <a:t> Bannister in the after life.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buNone/>
            </a:pPr>
            <a:r>
              <a:rPr lang="en-US" sz="5400" dirty="0" smtClean="0">
                <a:latin typeface="Freestyle Script" pitchFamily="66" charset="0"/>
              </a:rPr>
              <a:t>LONELINESS:</a:t>
            </a:r>
            <a:r>
              <a:rPr lang="en-US" dirty="0" smtClean="0"/>
              <a:t/>
            </a:r>
            <a:br>
              <a:rPr lang="en-US" dirty="0" smtClean="0"/>
            </a:br>
            <a:r>
              <a:rPr lang="en-US" dirty="0" smtClean="0"/>
              <a:t/>
            </a:r>
            <a:br>
              <a:rPr lang="en-US" dirty="0" smtClean="0"/>
            </a:br>
            <a:r>
              <a:rPr lang="en-US" sz="2900" dirty="0" smtClean="0"/>
              <a:t>Miss </a:t>
            </a:r>
            <a:r>
              <a:rPr lang="en-US" sz="2900" dirty="0"/>
              <a:t>Broome has no friends and family members, so she commits herself to her job seriously and made the office her home. She became so attached to her position in the office and the feel of possessiveness went beyond the grave. Uncle Bert also felt the loneliness in life and became so dependable on his sister, </a:t>
            </a:r>
            <a:r>
              <a:rPr lang="en-US" sz="2900" dirty="0" err="1"/>
              <a:t>Mrs</a:t>
            </a:r>
            <a:r>
              <a:rPr lang="en-US" sz="2900" dirty="0"/>
              <a:t> Beck.</a:t>
            </a:r>
            <a:r>
              <a:rPr lang="en-US" dirty="0"/>
              <a:t/>
            </a:r>
            <a:br>
              <a:rPr lang="en-US" dirty="0"/>
            </a:br>
            <a:endParaRPr lang="en-US" dirty="0">
              <a:latin typeface="Freestyle Script" pitchFamily="66"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92500" lnSpcReduction="20000"/>
          </a:bodyPr>
          <a:lstStyle/>
          <a:p>
            <a:pPr>
              <a:buNone/>
            </a:pPr>
            <a:r>
              <a:rPr lang="en-US" sz="5200" dirty="0" smtClean="0">
                <a:latin typeface="Freestyle Script" pitchFamily="66" charset="0"/>
              </a:rPr>
              <a:t>THE SUPERNATURAL</a:t>
            </a:r>
            <a:r>
              <a:rPr lang="en-US" sz="4400" dirty="0" smtClean="0">
                <a:latin typeface="Freestyle Script" pitchFamily="66" charset="0"/>
              </a:rPr>
              <a:t/>
            </a:r>
            <a:br>
              <a:rPr lang="en-US" sz="4400" dirty="0" smtClean="0">
                <a:latin typeface="Freestyle Script" pitchFamily="66" charset="0"/>
              </a:rPr>
            </a:br>
            <a:r>
              <a:rPr lang="en-US" dirty="0" smtClean="0"/>
              <a:t/>
            </a:r>
            <a:br>
              <a:rPr lang="en-US" dirty="0" smtClean="0"/>
            </a:br>
            <a:r>
              <a:rPr lang="en-US" dirty="0" smtClean="0"/>
              <a:t>Supernatural is being above or beyond what is unexplainable and natural by natural law. The character of Miss Broome in this story is presented as an ethereal entity. Her spirit lingered in the office where she used to work and haunts the new young secretaries who are supposed to replace her. She writes nasty messages and tries to drive away those who were choose to replace her. She instill the fear and eerie feelings in their hearts to frighten them.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buNone/>
            </a:pPr>
            <a:r>
              <a:rPr lang="en-US" sz="3800" dirty="0" smtClean="0">
                <a:solidFill>
                  <a:srgbClr val="C00000"/>
                </a:solidFill>
                <a:latin typeface="Freestyle Script" pitchFamily="66" charset="0"/>
              </a:rPr>
              <a:t>COMPASSION:</a:t>
            </a:r>
            <a:r>
              <a:rPr lang="en-US" dirty="0" smtClean="0">
                <a:solidFill>
                  <a:srgbClr val="C00000"/>
                </a:solidFill>
              </a:rPr>
              <a:t/>
            </a:r>
            <a:br>
              <a:rPr lang="en-US" dirty="0" smtClean="0">
                <a:solidFill>
                  <a:srgbClr val="C00000"/>
                </a:solidFill>
              </a:rPr>
            </a:br>
            <a:r>
              <a:rPr lang="en-US" sz="2400" dirty="0" smtClean="0">
                <a:solidFill>
                  <a:srgbClr val="C00000"/>
                </a:solidFill>
              </a:rPr>
              <a:t>The </a:t>
            </a:r>
            <a:r>
              <a:rPr lang="en-US" sz="2400" dirty="0">
                <a:solidFill>
                  <a:srgbClr val="C00000"/>
                </a:solidFill>
              </a:rPr>
              <a:t>theme of compassion is revealed in the final confrontation between Lucy and Miss Broome. After hearing about Miss Broome’s life history from Harry </a:t>
            </a:r>
            <a:r>
              <a:rPr lang="en-US" sz="2400" dirty="0" err="1">
                <a:solidFill>
                  <a:srgbClr val="C00000"/>
                </a:solidFill>
              </a:rPr>
              <a:t>Darke</a:t>
            </a:r>
            <a:r>
              <a:rPr lang="en-US" sz="2400" dirty="0">
                <a:solidFill>
                  <a:srgbClr val="C00000"/>
                </a:solidFill>
              </a:rPr>
              <a:t>, Lucy became sympathetic and understanding. She interacts with the spirit of Miss Broome through typing on the typewriter and finally she managed to convince her of leaving the place. She told her that </a:t>
            </a:r>
            <a:r>
              <a:rPr lang="en-US" sz="2400" dirty="0" err="1">
                <a:solidFill>
                  <a:srgbClr val="C00000"/>
                </a:solidFill>
              </a:rPr>
              <a:t>Mr</a:t>
            </a:r>
            <a:r>
              <a:rPr lang="en-US" sz="2400" dirty="0">
                <a:solidFill>
                  <a:srgbClr val="C00000"/>
                </a:solidFill>
              </a:rPr>
              <a:t> Bannister needs her in the afterlife and the spirit left in peace. Compassion is also revealed by </a:t>
            </a:r>
            <a:r>
              <a:rPr lang="en-US" sz="2400" dirty="0" err="1">
                <a:solidFill>
                  <a:srgbClr val="C00000"/>
                </a:solidFill>
              </a:rPr>
              <a:t>Mrs</a:t>
            </a:r>
            <a:r>
              <a:rPr lang="en-US" sz="2400" dirty="0">
                <a:solidFill>
                  <a:srgbClr val="C00000"/>
                </a:solidFill>
              </a:rPr>
              <a:t> Beck to her brother who is lonely and needed a place called home. Lucy also had compassion towards her Uncle Bert and sympathize him as he is a lonely person who has no place to go.</a:t>
            </a:r>
          </a:p>
          <a:p>
            <a:pPr>
              <a:buNone/>
            </a:pP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868362"/>
          </a:xfrm>
        </p:spPr>
        <p:txBody>
          <a:bodyPr>
            <a:normAutofit fontScale="90000"/>
          </a:bodyPr>
          <a:lstStyle/>
          <a:p>
            <a:r>
              <a:rPr lang="en-US" sz="6000" dirty="0" smtClean="0">
                <a:solidFill>
                  <a:schemeClr val="bg2"/>
                </a:solidFill>
                <a:latin typeface="French Script MT" pitchFamily="66" charset="0"/>
              </a:rPr>
              <a:t>Moral Values</a:t>
            </a:r>
            <a:endParaRPr lang="en-US" sz="6000" dirty="0">
              <a:solidFill>
                <a:schemeClr val="bg2"/>
              </a:solidFill>
              <a:latin typeface="French Script MT" pitchFamily="66" charset="0"/>
            </a:endParaRPr>
          </a:p>
        </p:txBody>
      </p:sp>
      <p:sp>
        <p:nvSpPr>
          <p:cNvPr id="3" name="Content Placeholder 2"/>
          <p:cNvSpPr>
            <a:spLocks noGrp="1"/>
          </p:cNvSpPr>
          <p:nvPr>
            <p:ph idx="1"/>
          </p:nvPr>
        </p:nvSpPr>
        <p:spPr>
          <a:xfrm>
            <a:off x="457200" y="1143000"/>
            <a:ext cx="8229600" cy="5486400"/>
          </a:xfrm>
        </p:spPr>
        <p:txBody>
          <a:bodyPr>
            <a:normAutofit fontScale="92500"/>
          </a:bodyPr>
          <a:lstStyle/>
          <a:p>
            <a:r>
              <a:rPr lang="en-US" dirty="0">
                <a:latin typeface="CordiaUPC" pitchFamily="34" charset="-34"/>
                <a:cs typeface="CordiaUPC" pitchFamily="34" charset="-34"/>
              </a:rPr>
              <a:t> </a:t>
            </a:r>
            <a:r>
              <a:rPr lang="en-US" b="1" i="1" dirty="0">
                <a:latin typeface="CordiaUPC" pitchFamily="34" charset="-34"/>
                <a:cs typeface="CordiaUPC" pitchFamily="34" charset="-34"/>
              </a:rPr>
              <a:t>In order to be successful in life, we need to have a positive mind </a:t>
            </a:r>
            <a:r>
              <a:rPr lang="en-US" b="1" i="1" dirty="0" smtClean="0">
                <a:latin typeface="CordiaUPC" pitchFamily="34" charset="-34"/>
                <a:cs typeface="CordiaUPC" pitchFamily="34" charset="-34"/>
              </a:rPr>
              <a:t>set.</a:t>
            </a:r>
            <a:endParaRPr lang="en-US" b="1" i="1" dirty="0">
              <a:latin typeface="CordiaUPC" pitchFamily="34" charset="-34"/>
              <a:cs typeface="CordiaUPC" pitchFamily="34" charset="-34"/>
            </a:endParaRPr>
          </a:p>
          <a:p>
            <a:r>
              <a:rPr lang="en-US" b="1" i="1" dirty="0" smtClean="0">
                <a:latin typeface="CordiaUPC" pitchFamily="34" charset="-34"/>
                <a:cs typeface="CordiaUPC" pitchFamily="34" charset="-34"/>
              </a:rPr>
              <a:t>On </a:t>
            </a:r>
            <a:r>
              <a:rPr lang="en-US" b="1" i="1" dirty="0">
                <a:latin typeface="CordiaUPC" pitchFamily="34" charset="-34"/>
                <a:cs typeface="CordiaUPC" pitchFamily="34" charset="-34"/>
              </a:rPr>
              <a:t>our journey to success, we need to have high level of positive self </a:t>
            </a:r>
            <a:r>
              <a:rPr lang="en-US" b="1" i="1" dirty="0" smtClean="0">
                <a:latin typeface="CordiaUPC" pitchFamily="34" charset="-34"/>
                <a:cs typeface="CordiaUPC" pitchFamily="34" charset="-34"/>
              </a:rPr>
              <a:t>esteem.</a:t>
            </a:r>
            <a:endParaRPr lang="en-US" b="1" i="1" dirty="0">
              <a:latin typeface="CordiaUPC" pitchFamily="34" charset="-34"/>
              <a:cs typeface="CordiaUPC" pitchFamily="34" charset="-34"/>
            </a:endParaRPr>
          </a:p>
          <a:p>
            <a:r>
              <a:rPr lang="en-US" b="1" i="1" dirty="0" smtClean="0">
                <a:latin typeface="CordiaUPC" pitchFamily="34" charset="-34"/>
                <a:cs typeface="CordiaUPC" pitchFamily="34" charset="-34"/>
              </a:rPr>
              <a:t>In </a:t>
            </a:r>
            <a:r>
              <a:rPr lang="en-US" b="1" i="1" dirty="0">
                <a:latin typeface="CordiaUPC" pitchFamily="34" charset="-34"/>
                <a:cs typeface="CordiaUPC" pitchFamily="34" charset="-34"/>
              </a:rPr>
              <a:t>communication, be compassionate not aggressive as compassion heals while aggression causes hurt.</a:t>
            </a:r>
          </a:p>
          <a:p>
            <a:r>
              <a:rPr lang="en-US" dirty="0">
                <a:latin typeface="CordiaUPC" pitchFamily="34" charset="-34"/>
                <a:cs typeface="CordiaUPC" pitchFamily="34" charset="-34"/>
              </a:rPr>
              <a:t> </a:t>
            </a:r>
            <a:r>
              <a:rPr lang="en-US" b="1" i="1" dirty="0">
                <a:latin typeface="CordiaUPC" pitchFamily="34" charset="-34"/>
                <a:cs typeface="CordiaUPC" pitchFamily="34" charset="-34"/>
              </a:rPr>
              <a:t>Appreciate and compliment others </a:t>
            </a:r>
            <a:r>
              <a:rPr lang="en-US" b="1" i="1" dirty="0" smtClean="0">
                <a:latin typeface="CordiaUPC" pitchFamily="34" charset="-34"/>
                <a:cs typeface="CordiaUPC" pitchFamily="34" charset="-34"/>
              </a:rPr>
              <a:t>accordingly.</a:t>
            </a:r>
            <a:endParaRPr lang="en-US" b="1" i="1" dirty="0">
              <a:latin typeface="CordiaUPC" pitchFamily="34" charset="-34"/>
              <a:cs typeface="CordiaUPC" pitchFamily="34" charset="-34"/>
            </a:endParaRPr>
          </a:p>
          <a:p>
            <a:r>
              <a:rPr lang="en-US" b="1" i="1" dirty="0" smtClean="0">
                <a:latin typeface="CordiaUPC" pitchFamily="34" charset="-34"/>
                <a:cs typeface="CordiaUPC" pitchFamily="34" charset="-34"/>
              </a:rPr>
              <a:t>Preserve </a:t>
            </a:r>
            <a:r>
              <a:rPr lang="en-US" b="1" i="1" dirty="0">
                <a:latin typeface="CordiaUPC" pitchFamily="34" charset="-34"/>
                <a:cs typeface="CordiaUPC" pitchFamily="34" charset="-34"/>
              </a:rPr>
              <a:t>the family ties and unity through understanding and </a:t>
            </a:r>
            <a:r>
              <a:rPr lang="en-US" b="1" i="1" dirty="0" smtClean="0">
                <a:latin typeface="CordiaUPC" pitchFamily="34" charset="-34"/>
                <a:cs typeface="CordiaUPC" pitchFamily="34" charset="-34"/>
              </a:rPr>
              <a:t>forgiving.</a:t>
            </a:r>
            <a:endParaRPr lang="en-US" b="1" i="1" dirty="0">
              <a:latin typeface="CordiaUPC" pitchFamily="34" charset="-34"/>
              <a:cs typeface="CordiaUPC" pitchFamily="34" charset="-34"/>
            </a:endParaRPr>
          </a:p>
          <a:p>
            <a:r>
              <a:rPr lang="en-US" b="1" i="1" dirty="0" smtClean="0">
                <a:latin typeface="CordiaUPC" pitchFamily="34" charset="-34"/>
                <a:cs typeface="CordiaUPC" pitchFamily="34" charset="-34"/>
              </a:rPr>
              <a:t>Do </a:t>
            </a:r>
            <a:r>
              <a:rPr lang="en-US" b="1" i="1" dirty="0">
                <a:latin typeface="CordiaUPC" pitchFamily="34" charset="-34"/>
                <a:cs typeface="CordiaUPC" pitchFamily="34" charset="-34"/>
              </a:rPr>
              <a:t>not judge a book by its </a:t>
            </a:r>
            <a:r>
              <a:rPr lang="en-US" b="1" i="1" dirty="0" smtClean="0">
                <a:latin typeface="CordiaUPC" pitchFamily="34" charset="-34"/>
                <a:cs typeface="CordiaUPC" pitchFamily="34" charset="-34"/>
              </a:rPr>
              <a:t>cover.</a:t>
            </a:r>
            <a:endParaRPr lang="en-US" b="1" i="1" dirty="0">
              <a:latin typeface="CordiaUPC" pitchFamily="34" charset="-34"/>
              <a:cs typeface="CordiaUPC" pitchFamily="34" charset="-34"/>
            </a:endParaRPr>
          </a:p>
          <a:p>
            <a:r>
              <a:rPr lang="en-US" b="1" i="1" dirty="0" smtClean="0">
                <a:latin typeface="CordiaUPC" pitchFamily="34" charset="-34"/>
                <a:cs typeface="CordiaUPC" pitchFamily="34" charset="-34"/>
              </a:rPr>
              <a:t>We </a:t>
            </a:r>
            <a:r>
              <a:rPr lang="en-US" b="1" i="1" dirty="0">
                <a:latin typeface="CordiaUPC" pitchFamily="34" charset="-34"/>
                <a:cs typeface="CordiaUPC" pitchFamily="34" charset="-34"/>
              </a:rPr>
              <a:t>should not underrate people and their creativeness or abilities.</a:t>
            </a:r>
          </a:p>
          <a:p>
            <a:pPr>
              <a:buNone/>
            </a:pPr>
            <a:endParaRPr lang="en-US" dirty="0">
              <a:latin typeface="CordiaUPC" pitchFamily="34" charset="-34"/>
              <a:cs typeface="CordiaUPC"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amond(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slide(fromBottom)">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barn(inHorizontal)">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0"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wedge">
                                      <p:cBhvr>
                                        <p:cTn id="5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lstStyle/>
          <a:p>
            <a:pPr marL="514350" indent="-514350">
              <a:buAutoNum type="arabicPeriod"/>
            </a:pPr>
            <a:r>
              <a:rPr lang="en-US" dirty="0" smtClean="0"/>
              <a:t>Where did Lucy graduated?</a:t>
            </a:r>
          </a:p>
          <a:p>
            <a:pPr marL="514350" indent="-514350">
              <a:buAutoNum type="arabicPeriod"/>
            </a:pPr>
            <a:r>
              <a:rPr lang="en-US" dirty="0" smtClean="0"/>
              <a:t>Describe Lucy’s home and why she wants a job?</a:t>
            </a:r>
          </a:p>
          <a:p>
            <a:pPr>
              <a:buNone/>
            </a:pPr>
            <a:r>
              <a:rPr lang="en-US" dirty="0" smtClean="0"/>
              <a:t>3. Who is the manager of Ross’ and Bannister?</a:t>
            </a:r>
          </a:p>
          <a:p>
            <a:pPr marL="514350" indent="-514350">
              <a:buAutoNum type="arabicPeriod" startAt="4"/>
            </a:pPr>
            <a:r>
              <a:rPr lang="en-US" dirty="0" smtClean="0"/>
              <a:t>Where is the setting of the story?</a:t>
            </a:r>
          </a:p>
          <a:p>
            <a:pPr marL="514350" indent="-514350">
              <a:buAutoNum type="arabicPeriod" startAt="4"/>
            </a:pPr>
            <a:r>
              <a:rPr lang="en-US" dirty="0" smtClean="0"/>
              <a:t>What kind of worker Lucy is?</a:t>
            </a:r>
          </a:p>
          <a:p>
            <a:pPr marL="514350" indent="-514350">
              <a:buAutoNum type="arabicPeriod" startAt="4"/>
            </a:pPr>
            <a:r>
              <a:rPr lang="en-US" dirty="0" smtClean="0"/>
              <a:t>How long did Ms. Broome work as a secretary for Mr. Bannister?</a:t>
            </a:r>
          </a:p>
          <a:p>
            <a:pPr marL="514350" indent="-514350">
              <a:buAutoNum type="arabicPeriod" startAt="4"/>
            </a:pPr>
            <a:r>
              <a:rPr lang="en-US" dirty="0" smtClean="0"/>
              <a:t>What word keeps on appearing each time Lucy types?</a:t>
            </a:r>
          </a:p>
          <a:p>
            <a:pPr marL="514350" indent="-514350">
              <a:buAutoNum type="arabicPeriod" startAt="4"/>
            </a:pPr>
            <a:r>
              <a:rPr lang="en-US" dirty="0" smtClean="0"/>
              <a:t>Why is Lucy feels sorry for Ms. Broome?</a:t>
            </a:r>
          </a:p>
          <a:p>
            <a:pPr marL="514350" indent="-514350">
              <a:buNone/>
            </a:pPr>
            <a:endParaRPr lang="en-US" dirty="0" smtClean="0"/>
          </a:p>
          <a:p>
            <a:pPr marL="514350" indent="-514350">
              <a:buAutoNum type="arabicPeriod" startAt="4"/>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6"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8" dur="80"/>
                                        <p:tgtEl>
                                          <p:spTgt spid="3">
                                            <p:txEl>
                                              <p:pRg st="1" end="1"/>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slide(fromBottom)">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8" presetClass="entr" presetSubtype="0" accel="50000" fill="hold" nodeType="clickEffect">
                                  <p:stCondLst>
                                    <p:cond delay="0"/>
                                  </p:stCondLst>
                                  <p:iterate type="lt">
                                    <p:tmPct val="50000"/>
                                  </p:iterate>
                                  <p:childTnLst>
                                    <p:set>
                                      <p:cBhvr>
                                        <p:cTn id="50" dur="1" fill="hold">
                                          <p:stCondLst>
                                            <p:cond delay="0"/>
                                          </p:stCondLst>
                                        </p:cTn>
                                        <p:tgtEl>
                                          <p:spTgt spid="3">
                                            <p:txEl>
                                              <p:pRg st="6" end="6"/>
                                            </p:txEl>
                                          </p:spTgt>
                                        </p:tgtEl>
                                        <p:attrNameLst>
                                          <p:attrName>style.visibility</p:attrName>
                                        </p:attrNameLst>
                                      </p:cBhvr>
                                      <p:to>
                                        <p:strVal val="visible"/>
                                      </p:to>
                                    </p:set>
                                    <p:set>
                                      <p:cBhvr>
                                        <p:cTn id="51" dur="455" fill="hold">
                                          <p:stCondLst>
                                            <p:cond delay="0"/>
                                          </p:stCondLst>
                                        </p:cTn>
                                        <p:tgtEl>
                                          <p:spTgt spid="3">
                                            <p:txEl>
                                              <p:pRg st="6" end="6"/>
                                            </p:txEl>
                                          </p:spTgt>
                                        </p:tgtEl>
                                        <p:attrNameLst>
                                          <p:attrName>style.rotation</p:attrName>
                                        </p:attrNameLst>
                                      </p:cBhvr>
                                      <p:to>
                                        <p:strVal val="-45.0"/>
                                      </p:to>
                                    </p:set>
                                    <p:anim calcmode="lin" valueType="num">
                                      <p:cBhvr>
                                        <p:cTn id="52" dur="455" fill="hold">
                                          <p:stCondLst>
                                            <p:cond delay="455"/>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53" dur="455"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54" dur="156" decel="50000" autoRev="1" fill="hold">
                                          <p:stCondLst>
                                            <p:cond delay="455"/>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55" dur="136" fill="hold">
                                          <p:stCondLst>
                                            <p:cond delay="864"/>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9" presetClass="entr" presetSubtype="1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p:cTn id="60" dur="5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1" dur="5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dirty="0" smtClean="0"/>
              <a:t>9.  How does Lucy managed to convince Ms. Broome of leaving the place?</a:t>
            </a:r>
          </a:p>
          <a:p>
            <a:pPr>
              <a:buNone/>
            </a:pPr>
            <a:r>
              <a:rPr lang="en-US" dirty="0" smtClean="0"/>
              <a:t>10. Do you think it was fair to ask Ms. Broome to    leave?</a:t>
            </a:r>
          </a:p>
          <a:p>
            <a:pPr>
              <a:buNone/>
            </a:pPr>
            <a:r>
              <a:rPr lang="en-US" dirty="0" smtClean="0"/>
              <a:t>11. What is the theme of the story?</a:t>
            </a:r>
          </a:p>
          <a:p>
            <a:pPr>
              <a:buNone/>
            </a:pPr>
            <a:r>
              <a:rPr lang="en-US" dirty="0" smtClean="0"/>
              <a:t>12. Briefly explain what you understand about the story.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edg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4800600"/>
            <a:ext cx="6019800" cy="2057400"/>
          </a:xfrm>
        </p:spPr>
        <p:txBody>
          <a:bodyPr>
            <a:normAutofit fontScale="77500" lnSpcReduction="20000"/>
          </a:bodyPr>
          <a:lstStyle/>
          <a:p>
            <a:pPr algn="ctr">
              <a:buNone/>
            </a:pPr>
            <a:r>
              <a:rPr lang="en-US" sz="4600" dirty="0" smtClean="0">
                <a:solidFill>
                  <a:schemeClr val="bg1"/>
                </a:solidFill>
              </a:rPr>
              <a:t>By :  Charlie Lim </a:t>
            </a:r>
            <a:r>
              <a:rPr lang="en-US" sz="4600" dirty="0" err="1" smtClean="0">
                <a:solidFill>
                  <a:schemeClr val="bg1"/>
                </a:solidFill>
              </a:rPr>
              <a:t>Choi</a:t>
            </a:r>
            <a:r>
              <a:rPr lang="en-US" sz="4600" dirty="0" smtClean="0">
                <a:solidFill>
                  <a:schemeClr val="bg1"/>
                </a:solidFill>
              </a:rPr>
              <a:t> Ni</a:t>
            </a:r>
          </a:p>
          <a:p>
            <a:pPr algn="ctr">
              <a:buNone/>
            </a:pPr>
            <a:r>
              <a:rPr lang="en-US" sz="4600" dirty="0" smtClean="0">
                <a:solidFill>
                  <a:schemeClr val="bg1"/>
                </a:solidFill>
              </a:rPr>
              <a:t>Leong Po </a:t>
            </a:r>
            <a:r>
              <a:rPr lang="en-US" sz="4600" dirty="0" err="1" smtClean="0">
                <a:solidFill>
                  <a:schemeClr val="bg1"/>
                </a:solidFill>
              </a:rPr>
              <a:t>yee</a:t>
            </a:r>
            <a:endParaRPr lang="en-US" sz="4600" dirty="0" smtClean="0">
              <a:solidFill>
                <a:schemeClr val="bg1"/>
              </a:solidFill>
            </a:endParaRPr>
          </a:p>
          <a:p>
            <a:pPr algn="ctr">
              <a:buNone/>
            </a:pPr>
            <a:r>
              <a:rPr lang="en-US" sz="4600" dirty="0" smtClean="0">
                <a:solidFill>
                  <a:schemeClr val="bg1"/>
                </a:solidFill>
              </a:rPr>
              <a:t>Jeanette </a:t>
            </a:r>
            <a:r>
              <a:rPr lang="en-US" sz="4600" dirty="0" err="1" smtClean="0">
                <a:solidFill>
                  <a:schemeClr val="bg1"/>
                </a:solidFill>
              </a:rPr>
              <a:t>Delrio</a:t>
            </a:r>
            <a:endParaRPr lang="en-US" sz="4600" dirty="0" smtClean="0">
              <a:solidFill>
                <a:schemeClr val="bg1"/>
              </a:solidFill>
            </a:endParaRPr>
          </a:p>
          <a:p>
            <a:pPr>
              <a:buNone/>
            </a:pPr>
            <a:r>
              <a:rPr lang="en-US" dirty="0" smtClean="0">
                <a:solidFill>
                  <a:schemeClr val="bg1"/>
                </a:solidFill>
              </a:rPr>
              <a:t>		</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xit" presetSubtype="0" fill="hold" nodeType="clickEffect">
                                  <p:stCondLst>
                                    <p:cond delay="0"/>
                                  </p:stCondLst>
                                  <p:childTnLst>
                                    <p:anim calcmode="lin" valueType="num">
                                      <p:cBhvr>
                                        <p:cTn id="6" dur="15000"/>
                                        <p:tgtEl>
                                          <p:spTgt spid="3">
                                            <p:txEl>
                                              <p:pRg st="0" end="0"/>
                                            </p:txEl>
                                          </p:spTgt>
                                        </p:tgtEl>
                                        <p:attrNameLst>
                                          <p:attrName>ppt_x</p:attrName>
                                        </p:attrNameLst>
                                      </p:cBhvr>
                                      <p:tavLst>
                                        <p:tav tm="0">
                                          <p:val>
                                            <p:strVal val="ppt_x"/>
                                          </p:val>
                                        </p:tav>
                                        <p:tav tm="100000">
                                          <p:val>
                                            <p:strVal val="ppt_x"/>
                                          </p:val>
                                        </p:tav>
                                      </p:tavLst>
                                    </p:anim>
                                    <p:anim calcmode="lin" valueType="num">
                                      <p:cBhvr>
                                        <p:cTn id="7" dur="15000"/>
                                        <p:tgtEl>
                                          <p:spTgt spid="3">
                                            <p:txEl>
                                              <p:pRg st="0" end="0"/>
                                            </p:txEl>
                                          </p:spTgt>
                                        </p:tgtEl>
                                        <p:attrNameLst>
                                          <p:attrName>ppt_y</p:attrName>
                                        </p:attrNameLst>
                                      </p:cBhvr>
                                      <p:tavLst>
                                        <p:tav tm="0">
                                          <p:val>
                                            <p:strVal val="ppt_y-1"/>
                                          </p:val>
                                        </p:tav>
                                        <p:tav tm="100000">
                                          <p:val>
                                            <p:strVal val="ppt_y+1"/>
                                          </p:val>
                                        </p:tav>
                                      </p:tavLst>
                                    </p:anim>
                                    <p:set>
                                      <p:cBhvr>
                                        <p:cTn id="8" dur="1" fill="hold">
                                          <p:stCondLst>
                                            <p:cond delay="14999"/>
                                          </p:stCondLst>
                                        </p:cTn>
                                        <p:tgtEl>
                                          <p:spTgt spid="3">
                                            <p:txEl>
                                              <p:pRg st="0" end="0"/>
                                            </p:txEl>
                                          </p:spTgt>
                                        </p:tgtEl>
                                        <p:attrNameLst>
                                          <p:attrName>style.visibility</p:attrName>
                                        </p:attrNameLst>
                                      </p:cBhvr>
                                      <p:to>
                                        <p:strVal val="hidden"/>
                                      </p:to>
                                    </p:set>
                                  </p:childTnLst>
                                </p:cTn>
                              </p:par>
                              <p:par>
                                <p:cTn id="9" presetID="28" presetClass="exit" presetSubtype="0" fill="hold" nodeType="withEffect">
                                  <p:stCondLst>
                                    <p:cond delay="0"/>
                                  </p:stCondLst>
                                  <p:childTnLst>
                                    <p:anim calcmode="lin" valueType="num">
                                      <p:cBhvr>
                                        <p:cTn id="10" dur="15000"/>
                                        <p:tgtEl>
                                          <p:spTgt spid="3">
                                            <p:txEl>
                                              <p:pRg st="1" end="1"/>
                                            </p:txEl>
                                          </p:spTgt>
                                        </p:tgtEl>
                                        <p:attrNameLst>
                                          <p:attrName>ppt_x</p:attrName>
                                        </p:attrNameLst>
                                      </p:cBhvr>
                                      <p:tavLst>
                                        <p:tav tm="0">
                                          <p:val>
                                            <p:strVal val="ppt_x"/>
                                          </p:val>
                                        </p:tav>
                                        <p:tav tm="100000">
                                          <p:val>
                                            <p:strVal val="ppt_x"/>
                                          </p:val>
                                        </p:tav>
                                      </p:tavLst>
                                    </p:anim>
                                    <p:anim calcmode="lin" valueType="num">
                                      <p:cBhvr>
                                        <p:cTn id="11" dur="15000"/>
                                        <p:tgtEl>
                                          <p:spTgt spid="3">
                                            <p:txEl>
                                              <p:pRg st="1" end="1"/>
                                            </p:txEl>
                                          </p:spTgt>
                                        </p:tgtEl>
                                        <p:attrNameLst>
                                          <p:attrName>ppt_y</p:attrName>
                                        </p:attrNameLst>
                                      </p:cBhvr>
                                      <p:tavLst>
                                        <p:tav tm="0">
                                          <p:val>
                                            <p:strVal val="ppt_y-1"/>
                                          </p:val>
                                        </p:tav>
                                        <p:tav tm="100000">
                                          <p:val>
                                            <p:strVal val="ppt_y+1"/>
                                          </p:val>
                                        </p:tav>
                                      </p:tavLst>
                                    </p:anim>
                                    <p:set>
                                      <p:cBhvr>
                                        <p:cTn id="12" dur="1" fill="hold">
                                          <p:stCondLst>
                                            <p:cond delay="14999"/>
                                          </p:stCondLst>
                                        </p:cTn>
                                        <p:tgtEl>
                                          <p:spTgt spid="3">
                                            <p:txEl>
                                              <p:pRg st="1" end="1"/>
                                            </p:txEl>
                                          </p:spTgt>
                                        </p:tgtEl>
                                        <p:attrNameLst>
                                          <p:attrName>style.visibility</p:attrName>
                                        </p:attrNameLst>
                                      </p:cBhvr>
                                      <p:to>
                                        <p:strVal val="hidden"/>
                                      </p:to>
                                    </p:set>
                                  </p:childTnLst>
                                </p:cTn>
                              </p:par>
                              <p:par>
                                <p:cTn id="13" presetID="28" presetClass="exit" presetSubtype="0" fill="hold" nodeType="withEffect">
                                  <p:stCondLst>
                                    <p:cond delay="0"/>
                                  </p:stCondLst>
                                  <p:childTnLst>
                                    <p:anim calcmode="lin" valueType="num">
                                      <p:cBhvr>
                                        <p:cTn id="14" dur="15000"/>
                                        <p:tgtEl>
                                          <p:spTgt spid="3">
                                            <p:txEl>
                                              <p:pRg st="2" end="2"/>
                                            </p:txEl>
                                          </p:spTgt>
                                        </p:tgtEl>
                                        <p:attrNameLst>
                                          <p:attrName>ppt_x</p:attrName>
                                        </p:attrNameLst>
                                      </p:cBhvr>
                                      <p:tavLst>
                                        <p:tav tm="0">
                                          <p:val>
                                            <p:strVal val="ppt_x"/>
                                          </p:val>
                                        </p:tav>
                                        <p:tav tm="100000">
                                          <p:val>
                                            <p:strVal val="ppt_x"/>
                                          </p:val>
                                        </p:tav>
                                      </p:tavLst>
                                    </p:anim>
                                    <p:anim calcmode="lin" valueType="num">
                                      <p:cBhvr>
                                        <p:cTn id="15" dur="15000"/>
                                        <p:tgtEl>
                                          <p:spTgt spid="3">
                                            <p:txEl>
                                              <p:pRg st="2" end="2"/>
                                            </p:txEl>
                                          </p:spTgt>
                                        </p:tgtEl>
                                        <p:attrNameLst>
                                          <p:attrName>ppt_y</p:attrName>
                                        </p:attrNameLst>
                                      </p:cBhvr>
                                      <p:tavLst>
                                        <p:tav tm="0">
                                          <p:val>
                                            <p:strVal val="ppt_y-1"/>
                                          </p:val>
                                        </p:tav>
                                        <p:tav tm="100000">
                                          <p:val>
                                            <p:strVal val="ppt_y+1"/>
                                          </p:val>
                                        </p:tav>
                                      </p:tavLst>
                                    </p:anim>
                                    <p:set>
                                      <p:cBhvr>
                                        <p:cTn id="16" dur="1" fill="hold">
                                          <p:stCondLst>
                                            <p:cond delay="14999"/>
                                          </p:stCondLst>
                                        </p:cTn>
                                        <p:tgtEl>
                                          <p:spTgt spid="3">
                                            <p:txEl>
                                              <p:pRg st="2" end="2"/>
                                            </p:txEl>
                                          </p:spTgt>
                                        </p:tgtEl>
                                        <p:attrNameLst>
                                          <p:attrName>style.visibility</p:attrName>
                                        </p:attrNameLst>
                                      </p:cBhvr>
                                      <p:to>
                                        <p:strVal val="hidden"/>
                                      </p:to>
                                    </p:set>
                                  </p:childTnLst>
                                </p:cTn>
                              </p:par>
                              <p:par>
                                <p:cTn id="17" presetID="28" presetClass="exit" presetSubtype="0" fill="hold" nodeType="withEffect">
                                  <p:stCondLst>
                                    <p:cond delay="0"/>
                                  </p:stCondLst>
                                  <p:childTnLst>
                                    <p:anim calcmode="lin" valueType="num">
                                      <p:cBhvr>
                                        <p:cTn id="18" dur="15000"/>
                                        <p:tgtEl>
                                          <p:spTgt spid="3">
                                            <p:txEl>
                                              <p:pRg st="3" end="3"/>
                                            </p:txEl>
                                          </p:spTgt>
                                        </p:tgtEl>
                                        <p:attrNameLst>
                                          <p:attrName>ppt_x</p:attrName>
                                        </p:attrNameLst>
                                      </p:cBhvr>
                                      <p:tavLst>
                                        <p:tav tm="0">
                                          <p:val>
                                            <p:strVal val="ppt_x"/>
                                          </p:val>
                                        </p:tav>
                                        <p:tav tm="100000">
                                          <p:val>
                                            <p:strVal val="ppt_x"/>
                                          </p:val>
                                        </p:tav>
                                      </p:tavLst>
                                    </p:anim>
                                    <p:anim calcmode="lin" valueType="num">
                                      <p:cBhvr>
                                        <p:cTn id="19" dur="15000"/>
                                        <p:tgtEl>
                                          <p:spTgt spid="3">
                                            <p:txEl>
                                              <p:pRg st="3" end="3"/>
                                            </p:txEl>
                                          </p:spTgt>
                                        </p:tgtEl>
                                        <p:attrNameLst>
                                          <p:attrName>ppt_y</p:attrName>
                                        </p:attrNameLst>
                                      </p:cBhvr>
                                      <p:tavLst>
                                        <p:tav tm="0">
                                          <p:val>
                                            <p:strVal val="ppt_y-1"/>
                                          </p:val>
                                        </p:tav>
                                        <p:tav tm="100000">
                                          <p:val>
                                            <p:strVal val="ppt_y+1"/>
                                          </p:val>
                                        </p:tav>
                                      </p:tavLst>
                                    </p:anim>
                                    <p:set>
                                      <p:cBhvr>
                                        <p:cTn id="20" dur="1" fill="hold">
                                          <p:stCondLst>
                                            <p:cond delay="14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229600" cy="4525963"/>
          </a:xfrm>
        </p:spPr>
        <p:txBody>
          <a:bodyPr>
            <a:normAutofit fontScale="70000" lnSpcReduction="20000"/>
          </a:bodyPr>
          <a:lstStyle/>
          <a:p>
            <a:pPr>
              <a:buNone/>
            </a:pPr>
            <a:r>
              <a:rPr lang="en-US" b="1" i="1" dirty="0" smtClean="0">
                <a:solidFill>
                  <a:schemeClr val="bg1"/>
                </a:solidFill>
                <a:latin typeface="Century Schoolbook" pitchFamily="18" charset="0"/>
                <a:cs typeface="Angsana New" pitchFamily="18" charset="-34"/>
              </a:rPr>
              <a:t>     She is determined to keep on her job, so she tries to overcome her fear. Later, she finds out that there is a spirit lingering around the office. She finds out from that Miss Broome, a former secretary of the late </a:t>
            </a:r>
            <a:r>
              <a:rPr lang="en-US" b="1" i="1" dirty="0" err="1" smtClean="0">
                <a:solidFill>
                  <a:schemeClr val="bg1"/>
                </a:solidFill>
                <a:latin typeface="Century Schoolbook" pitchFamily="18" charset="0"/>
                <a:cs typeface="Angsana New" pitchFamily="18" charset="-34"/>
              </a:rPr>
              <a:t>Mr</a:t>
            </a:r>
            <a:r>
              <a:rPr lang="en-US" b="1" i="1" dirty="0" smtClean="0">
                <a:solidFill>
                  <a:schemeClr val="bg1"/>
                </a:solidFill>
                <a:latin typeface="Century Schoolbook" pitchFamily="18" charset="0"/>
                <a:cs typeface="Angsana New" pitchFamily="18" charset="-34"/>
              </a:rPr>
              <a:t> Bannister was forced to retire after working for forty-three years. That was why the spirit of Miss Broome is adamant in holding on to her position as the company’s secretary. Towards the end of the story, Lucy tries to get rid of the spirit that has been haunting that place for many years. She assured Miss Broome that the late </a:t>
            </a:r>
            <a:r>
              <a:rPr lang="en-US" b="1" i="1" dirty="0" err="1" smtClean="0">
                <a:solidFill>
                  <a:schemeClr val="bg1"/>
                </a:solidFill>
                <a:latin typeface="Century Schoolbook" pitchFamily="18" charset="0"/>
                <a:cs typeface="Angsana New" pitchFamily="18" charset="-34"/>
              </a:rPr>
              <a:t>Mr</a:t>
            </a:r>
            <a:r>
              <a:rPr lang="en-US" b="1" i="1" dirty="0" smtClean="0">
                <a:solidFill>
                  <a:schemeClr val="bg1"/>
                </a:solidFill>
                <a:latin typeface="Century Schoolbook" pitchFamily="18" charset="0"/>
                <a:cs typeface="Angsana New" pitchFamily="18" charset="-34"/>
              </a:rPr>
              <a:t> Bannister needs her in the afterlife. She managed to convince Miss Broome to leave and finally she could maintain her job.</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4562"/>
          </a:xfrm>
        </p:spPr>
        <p:txBody>
          <a:bodyPr>
            <a:normAutofit fontScale="90000"/>
          </a:bodyPr>
          <a:lstStyle/>
          <a:p>
            <a:pPr algn="l"/>
            <a:r>
              <a:rPr lang="en-US" sz="6000" dirty="0" smtClean="0">
                <a:solidFill>
                  <a:schemeClr val="bg1"/>
                </a:solidFill>
                <a:latin typeface="Vladimir Script" pitchFamily="66" charset="0"/>
              </a:rPr>
              <a:t>Setting</a:t>
            </a:r>
            <a:endParaRPr lang="en-US" sz="6000" dirty="0">
              <a:solidFill>
                <a:schemeClr val="bg1"/>
              </a:solidFill>
              <a:latin typeface="Vladimir Script" pitchFamily="66" charset="0"/>
            </a:endParaRPr>
          </a:p>
        </p:txBody>
      </p:sp>
      <p:sp>
        <p:nvSpPr>
          <p:cNvPr id="3" name="Content Placeholder 2"/>
          <p:cNvSpPr>
            <a:spLocks noGrp="1"/>
          </p:cNvSpPr>
          <p:nvPr>
            <p:ph idx="1"/>
          </p:nvPr>
        </p:nvSpPr>
        <p:spPr/>
        <p:txBody>
          <a:bodyPr>
            <a:normAutofit fontScale="92500" lnSpcReduction="10000"/>
          </a:bodyPr>
          <a:lstStyle/>
          <a:p>
            <a:pPr>
              <a:buNone/>
            </a:pPr>
            <a:r>
              <a:rPr lang="en-US" sz="3000" b="1" i="1" dirty="0" smtClean="0">
                <a:solidFill>
                  <a:schemeClr val="accent3">
                    <a:lumMod val="20000"/>
                    <a:lumOff val="80000"/>
                  </a:schemeClr>
                </a:solidFill>
                <a:latin typeface="Californian FB" pitchFamily="18" charset="0"/>
              </a:rPr>
              <a:t>The </a:t>
            </a:r>
            <a:r>
              <a:rPr lang="en-US" sz="3000" b="1" i="1" dirty="0">
                <a:solidFill>
                  <a:schemeClr val="accent3">
                    <a:lumMod val="20000"/>
                    <a:lumOff val="80000"/>
                  </a:schemeClr>
                </a:solidFill>
                <a:latin typeface="Californian FB" pitchFamily="18" charset="0"/>
              </a:rPr>
              <a:t>story was set in a small town, Belmont </a:t>
            </a:r>
            <a:r>
              <a:rPr lang="en-US" sz="3000" b="1" i="1" dirty="0" smtClean="0">
                <a:solidFill>
                  <a:schemeClr val="accent3">
                    <a:lumMod val="20000"/>
                    <a:lumOff val="80000"/>
                  </a:schemeClr>
                </a:solidFill>
                <a:latin typeface="Californian FB" pitchFamily="18" charset="0"/>
              </a:rPr>
              <a:t>and</a:t>
            </a:r>
          </a:p>
          <a:p>
            <a:pPr>
              <a:buNone/>
            </a:pPr>
            <a:r>
              <a:rPr lang="en-US" sz="3000" b="1" i="1" dirty="0" smtClean="0">
                <a:solidFill>
                  <a:schemeClr val="accent3">
                    <a:lumMod val="20000"/>
                    <a:lumOff val="80000"/>
                  </a:schemeClr>
                </a:solidFill>
                <a:latin typeface="Californian FB" pitchFamily="18" charset="0"/>
              </a:rPr>
              <a:t>it </a:t>
            </a:r>
            <a:r>
              <a:rPr lang="en-US" sz="3000" b="1" i="1" dirty="0">
                <a:solidFill>
                  <a:schemeClr val="accent3">
                    <a:lumMod val="20000"/>
                    <a:lumOff val="80000"/>
                  </a:schemeClr>
                </a:solidFill>
                <a:latin typeface="Californian FB" pitchFamily="18" charset="0"/>
              </a:rPr>
              <a:t>revolves around two main settings</a:t>
            </a:r>
            <a:r>
              <a:rPr lang="en-US" sz="3000" b="1" i="1" dirty="0" smtClean="0">
                <a:solidFill>
                  <a:schemeClr val="accent3">
                    <a:lumMod val="20000"/>
                    <a:lumOff val="80000"/>
                  </a:schemeClr>
                </a:solidFill>
                <a:latin typeface="Californian FB" pitchFamily="18" charset="0"/>
              </a:rPr>
              <a:t>:</a:t>
            </a:r>
          </a:p>
          <a:p>
            <a:pPr>
              <a:buNone/>
            </a:pPr>
            <a:endParaRPr lang="en-US" sz="2800" b="1" i="1" dirty="0">
              <a:solidFill>
                <a:schemeClr val="accent3">
                  <a:lumMod val="20000"/>
                  <a:lumOff val="80000"/>
                </a:schemeClr>
              </a:solidFill>
              <a:latin typeface="Californian FB" pitchFamily="18" charset="0"/>
            </a:endParaRPr>
          </a:p>
          <a:p>
            <a:r>
              <a:rPr lang="en-US" dirty="0">
                <a:solidFill>
                  <a:schemeClr val="accent3">
                    <a:lumMod val="40000"/>
                    <a:lumOff val="60000"/>
                  </a:schemeClr>
                </a:solidFill>
                <a:latin typeface="Courier New" pitchFamily="49" charset="0"/>
                <a:cs typeface="Courier New" pitchFamily="49" charset="0"/>
              </a:rPr>
              <a:t> </a:t>
            </a:r>
            <a:r>
              <a:rPr lang="en-US" b="1" i="1" dirty="0">
                <a:solidFill>
                  <a:schemeClr val="accent3">
                    <a:lumMod val="40000"/>
                    <a:lumOff val="60000"/>
                  </a:schemeClr>
                </a:solidFill>
                <a:latin typeface="Courier New" pitchFamily="49" charset="0"/>
                <a:cs typeface="Courier New" pitchFamily="49" charset="0"/>
              </a:rPr>
              <a:t>Lucy’s house which she shares with her mother and her Uncle </a:t>
            </a:r>
            <a:r>
              <a:rPr lang="en-US" b="1" i="1" dirty="0" smtClean="0">
                <a:solidFill>
                  <a:schemeClr val="accent3">
                    <a:lumMod val="40000"/>
                    <a:lumOff val="60000"/>
                  </a:schemeClr>
                </a:solidFill>
                <a:latin typeface="Courier New" pitchFamily="49" charset="0"/>
                <a:cs typeface="Courier New" pitchFamily="49" charset="0"/>
              </a:rPr>
              <a:t>Bert, in </a:t>
            </a:r>
            <a:r>
              <a:rPr lang="en-US" b="1" i="1" dirty="0">
                <a:solidFill>
                  <a:schemeClr val="accent3">
                    <a:lumMod val="40000"/>
                    <a:lumOff val="60000"/>
                  </a:schemeClr>
                </a:solidFill>
                <a:latin typeface="Courier New" pitchFamily="49" charset="0"/>
                <a:cs typeface="Courier New" pitchFamily="49" charset="0"/>
              </a:rPr>
              <a:t>a poor </a:t>
            </a:r>
            <a:r>
              <a:rPr lang="en-US" b="1" i="1" dirty="0" err="1">
                <a:solidFill>
                  <a:schemeClr val="accent3">
                    <a:lumMod val="40000"/>
                    <a:lumOff val="60000"/>
                  </a:schemeClr>
                </a:solidFill>
                <a:latin typeface="Courier New" pitchFamily="49" charset="0"/>
                <a:cs typeface="Courier New" pitchFamily="49" charset="0"/>
              </a:rPr>
              <a:t>neighbourhood</a:t>
            </a:r>
            <a:endParaRPr lang="en-US" b="1" i="1" dirty="0">
              <a:solidFill>
                <a:schemeClr val="accent3">
                  <a:lumMod val="40000"/>
                  <a:lumOff val="60000"/>
                </a:schemeClr>
              </a:solidFill>
              <a:latin typeface="Courier New" pitchFamily="49" charset="0"/>
              <a:cs typeface="Courier New" pitchFamily="49" charset="0"/>
            </a:endParaRPr>
          </a:p>
          <a:p>
            <a:r>
              <a:rPr lang="en-US" b="1" i="1" dirty="0" smtClean="0">
                <a:solidFill>
                  <a:schemeClr val="accent3">
                    <a:lumMod val="40000"/>
                    <a:lumOff val="60000"/>
                  </a:schemeClr>
                </a:solidFill>
                <a:latin typeface="Courier New" pitchFamily="49" charset="0"/>
                <a:cs typeface="Courier New" pitchFamily="49" charset="0"/>
              </a:rPr>
              <a:t>The </a:t>
            </a:r>
            <a:r>
              <a:rPr lang="en-US" b="1" i="1" dirty="0">
                <a:solidFill>
                  <a:schemeClr val="accent3">
                    <a:lumMod val="40000"/>
                    <a:lumOff val="60000"/>
                  </a:schemeClr>
                </a:solidFill>
                <a:latin typeface="Courier New" pitchFamily="49" charset="0"/>
                <a:cs typeface="Courier New" pitchFamily="49" charset="0"/>
              </a:rPr>
              <a:t>office of Ross and Bannister’s where Lucy works as a </a:t>
            </a:r>
            <a:r>
              <a:rPr lang="en-US" b="1" i="1" dirty="0" smtClean="0">
                <a:solidFill>
                  <a:schemeClr val="accent3">
                    <a:lumMod val="40000"/>
                    <a:lumOff val="60000"/>
                  </a:schemeClr>
                </a:solidFill>
                <a:latin typeface="Courier New" pitchFamily="49" charset="0"/>
                <a:cs typeface="Courier New" pitchFamily="49" charset="0"/>
              </a:rPr>
              <a:t>secretary. It </a:t>
            </a:r>
            <a:r>
              <a:rPr lang="en-US" b="1" i="1" dirty="0">
                <a:solidFill>
                  <a:schemeClr val="accent3">
                    <a:lumMod val="40000"/>
                    <a:lumOff val="60000"/>
                  </a:schemeClr>
                </a:solidFill>
                <a:latin typeface="Courier New" pitchFamily="49" charset="0"/>
                <a:cs typeface="Courier New" pitchFamily="49" charset="0"/>
              </a:rPr>
              <a:t>is a small firm which is over thirty years old.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3">
                                            <p:txEl>
                                              <p:pRg st="1" end="1"/>
                                            </p:txEl>
                                          </p:spTgt>
                                        </p:tgtEl>
                                        <p:attrNameLst>
                                          <p:attrName>ppt_x</p:attrName>
                                        </p:attrNameLst>
                                      </p:cBhvr>
                                    </p:anim>
                                    <p:anim from="0" to="-1.0" calcmode="lin" valueType="num">
                                      <p:cBhvr>
                                        <p:cTn id="22" dur="200" decel="50000" autoRev="1" fill="hold">
                                          <p:stCondLst>
                                            <p:cond delay="600"/>
                                          </p:stCondLst>
                                        </p:cTn>
                                        <p:tgtEl>
                                          <p:spTgt spid="3">
                                            <p:txEl>
                                              <p:pRg st="1" end="1"/>
                                            </p:txEl>
                                          </p:spTgt>
                                        </p:tgtEl>
                                        <p:attrNameLst>
                                          <p:attrName>xshear</p:attrName>
                                        </p:attrNameLst>
                                      </p:cBhvr>
                                    </p:anim>
                                    <p:animScale>
                                      <p:cBhvr>
                                        <p:cTn id="23" dur="200" decel="100000" autoRev="1" fill="hold">
                                          <p:stCondLst>
                                            <p:cond delay="600"/>
                                          </p:stCondLst>
                                        </p:cTn>
                                        <p:tgtEl>
                                          <p:spTgt spid="3">
                                            <p:txEl>
                                              <p:pRg st="1" end="1"/>
                                            </p:txEl>
                                          </p:spTgt>
                                        </p:tgtEl>
                                      </p:cBhvr>
                                      <p:from x="100000" y="100000"/>
                                      <p:to x="80000" y="100000"/>
                                    </p:animScale>
                                    <p:anim by="(#ppt_h/3+#ppt_w*0.1)" calcmode="lin" valueType="num">
                                      <p:cBhvr additive="sum">
                                        <p:cTn id="24"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5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600200" cy="792162"/>
          </a:xfrm>
        </p:spPr>
        <p:txBody>
          <a:bodyPr>
            <a:noAutofit/>
          </a:bodyPr>
          <a:lstStyle/>
          <a:p>
            <a:pPr algn="l"/>
            <a:r>
              <a:rPr lang="en-US" sz="7200" dirty="0" smtClean="0">
                <a:latin typeface="Edwardian Script ITC" pitchFamily="66" charset="0"/>
              </a:rPr>
              <a:t>Plot</a:t>
            </a:r>
            <a:endParaRPr lang="en-US" sz="7200" dirty="0">
              <a:latin typeface="Edwardian Script ITC" pitchFamily="66" charset="0"/>
            </a:endParaRPr>
          </a:p>
        </p:txBody>
      </p:sp>
      <p:sp>
        <p:nvSpPr>
          <p:cNvPr id="3" name="Content Placeholder 2"/>
          <p:cNvSpPr>
            <a:spLocks noGrp="1"/>
          </p:cNvSpPr>
          <p:nvPr>
            <p:ph idx="1"/>
          </p:nvPr>
        </p:nvSpPr>
        <p:spPr>
          <a:xfrm>
            <a:off x="228600" y="1143000"/>
            <a:ext cx="8686800" cy="5105400"/>
          </a:xfrm>
          <a:ln>
            <a:solidFill>
              <a:srgbClr val="002060"/>
            </a:solidFill>
          </a:ln>
        </p:spPr>
        <p:txBody>
          <a:bodyPr>
            <a:normAutofit fontScale="40000" lnSpcReduction="20000"/>
          </a:bodyPr>
          <a:lstStyle/>
          <a:p>
            <a:pPr>
              <a:buNone/>
            </a:pPr>
            <a:endParaRPr lang="en-US" sz="12800" dirty="0" smtClean="0">
              <a:latin typeface="Mistral" pitchFamily="66" charset="0"/>
            </a:endParaRPr>
          </a:p>
          <a:p>
            <a:pPr>
              <a:buNone/>
            </a:pPr>
            <a:r>
              <a:rPr lang="en-US" sz="12800" dirty="0" smtClean="0">
                <a:latin typeface="Mistral" pitchFamily="66" charset="0"/>
              </a:rPr>
              <a:t>Exposition</a:t>
            </a:r>
            <a:r>
              <a:rPr lang="en-US" sz="12800" dirty="0" smtClean="0"/>
              <a:t>:</a:t>
            </a:r>
            <a:r>
              <a:rPr lang="en-US" sz="4300" dirty="0" smtClean="0"/>
              <a:t/>
            </a:r>
            <a:br>
              <a:rPr lang="en-US" sz="4300" dirty="0" smtClean="0"/>
            </a:br>
            <a:r>
              <a:rPr lang="en-US" sz="8000" dirty="0">
                <a:latin typeface="Courier New" pitchFamily="49" charset="0"/>
                <a:cs typeface="Courier New" pitchFamily="49" charset="0"/>
              </a:rPr>
              <a:t>The main character, Lucy Beck is introduced and she lives with her mother and uncle. She has completed her secretarial course and wants a job. She is tried living in poverty and wants to lead a better life</a:t>
            </a:r>
            <a:r>
              <a:rPr lang="en-US" sz="8000" dirty="0" smtClean="0">
                <a:latin typeface="Courier New" pitchFamily="49" charset="0"/>
                <a:cs typeface="Courier New" pitchFamily="49" charset="0"/>
              </a:rPr>
              <a:t>.</a:t>
            </a:r>
            <a:endParaRPr lang="en-US" sz="7400" dirty="0" smtClean="0">
              <a:latin typeface="Courier New" pitchFamily="49" charset="0"/>
              <a:cs typeface="Courier New" pitchFamily="49" charset="0"/>
            </a:endParaRPr>
          </a:p>
          <a:p>
            <a:pPr>
              <a:buNone/>
            </a:pPr>
            <a:endParaRPr lang="en-US" sz="3100" dirty="0" smtClean="0">
              <a:latin typeface="Courier New" pitchFamily="49" charset="0"/>
              <a:cs typeface="Courier New" pitchFamily="49" charset="0"/>
            </a:endParaRPr>
          </a:p>
          <a:p>
            <a:pPr>
              <a:buNone/>
            </a:pPr>
            <a:endParaRPr lang="en-US" sz="3600" dirty="0">
              <a:latin typeface="Mistral" pitchFamily="66" charset="0"/>
              <a:cs typeface="Courier New" pitchFamily="49" charset="0"/>
            </a:endParaRPr>
          </a:p>
          <a:p>
            <a:pPr>
              <a:buNone/>
            </a:pPr>
            <a:r>
              <a:rPr lang="en-US" sz="2800" dirty="0" smtClean="0">
                <a:latin typeface="Courier New" pitchFamily="49" charset="0"/>
                <a:cs typeface="Courier New" pitchFamily="49" charset="0"/>
              </a:rPr>
              <a:t/>
            </a:r>
            <a:br>
              <a:rPr lang="en-US" sz="2800" dirty="0" smtClean="0">
                <a:latin typeface="Courier New" pitchFamily="49" charset="0"/>
                <a:cs typeface="Courier New" pitchFamily="49" charset="0"/>
              </a:rPr>
            </a:b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fontScale="77500" lnSpcReduction="20000"/>
          </a:bodyPr>
          <a:lstStyle/>
          <a:p>
            <a:pPr>
              <a:buNone/>
            </a:pPr>
            <a:r>
              <a:rPr lang="en-US" sz="4200" b="1" dirty="0" smtClean="0">
                <a:solidFill>
                  <a:schemeClr val="bg2">
                    <a:lumMod val="10000"/>
                  </a:schemeClr>
                </a:solidFill>
                <a:latin typeface="Mistral" pitchFamily="66" charset="0"/>
              </a:rPr>
              <a:t>Rising Action</a:t>
            </a:r>
            <a:r>
              <a:rPr lang="en-US" b="1" i="1" dirty="0" smtClean="0">
                <a:solidFill>
                  <a:schemeClr val="bg2">
                    <a:lumMod val="10000"/>
                  </a:schemeClr>
                </a:solidFill>
              </a:rPr>
              <a:t/>
            </a:r>
            <a:br>
              <a:rPr lang="en-US" b="1" i="1" dirty="0" smtClean="0">
                <a:solidFill>
                  <a:schemeClr val="bg2">
                    <a:lumMod val="10000"/>
                  </a:schemeClr>
                </a:solidFill>
              </a:rPr>
            </a:br>
            <a:r>
              <a:rPr lang="en-US" b="1" dirty="0" smtClean="0">
                <a:solidFill>
                  <a:schemeClr val="bg2">
                    <a:lumMod val="10000"/>
                  </a:schemeClr>
                </a:solidFill>
                <a:latin typeface="Courier New" pitchFamily="49" charset="0"/>
                <a:cs typeface="Courier New" pitchFamily="49" charset="0"/>
              </a:rPr>
              <a:t>Lucy managed to get a job as a secretary at Ross and Bannister’s after being interviewed by Mr. Ross. Harry </a:t>
            </a:r>
            <a:r>
              <a:rPr lang="en-US" b="1" dirty="0" err="1" smtClean="0">
                <a:solidFill>
                  <a:schemeClr val="bg2">
                    <a:lumMod val="10000"/>
                  </a:schemeClr>
                </a:solidFill>
                <a:latin typeface="Courier New" pitchFamily="49" charset="0"/>
                <a:cs typeface="Courier New" pitchFamily="49" charset="0"/>
              </a:rPr>
              <a:t>Darke</a:t>
            </a:r>
            <a:r>
              <a:rPr lang="en-US" b="1" dirty="0" smtClean="0">
                <a:solidFill>
                  <a:schemeClr val="bg2">
                    <a:lumMod val="10000"/>
                  </a:schemeClr>
                </a:solidFill>
                <a:latin typeface="Courier New" pitchFamily="49" charset="0"/>
                <a:cs typeface="Courier New" pitchFamily="49" charset="0"/>
              </a:rPr>
              <a:t> explained to Lucy that she needs to use the typewriter to do her work. Whenever Lucy types, the typewriter tries to control her. The word “QWERTYUIOP” keeps on appearing each time she types. Lucy types questions in order to investigate the mystery behind it. Harry </a:t>
            </a:r>
            <a:r>
              <a:rPr lang="en-US" b="1" dirty="0" err="1" smtClean="0">
                <a:solidFill>
                  <a:schemeClr val="bg2">
                    <a:lumMod val="10000"/>
                  </a:schemeClr>
                </a:solidFill>
                <a:latin typeface="Courier New" pitchFamily="49" charset="0"/>
                <a:cs typeface="Courier New" pitchFamily="49" charset="0"/>
              </a:rPr>
              <a:t>Darke</a:t>
            </a:r>
            <a:r>
              <a:rPr lang="en-US" b="1" dirty="0" smtClean="0">
                <a:solidFill>
                  <a:schemeClr val="bg2">
                    <a:lumMod val="10000"/>
                  </a:schemeClr>
                </a:solidFill>
                <a:latin typeface="Courier New" pitchFamily="49" charset="0"/>
                <a:cs typeface="Courier New" pitchFamily="49" charset="0"/>
              </a:rPr>
              <a:t> informs her of the old former secretary, the late Miss Broome, who was forced to resign.</a:t>
            </a:r>
          </a:p>
          <a:p>
            <a:pPr>
              <a:buNone/>
            </a:pPr>
            <a:endParaRPr lang="en-US" b="1"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800600"/>
          </a:xfrm>
        </p:spPr>
        <p:txBody>
          <a:bodyPr>
            <a:noAutofit/>
          </a:bodyPr>
          <a:lstStyle/>
          <a:p>
            <a:pPr>
              <a:buNone/>
            </a:pPr>
            <a:r>
              <a:rPr lang="en-US" sz="3600" dirty="0" smtClean="0">
                <a:solidFill>
                  <a:schemeClr val="bg1"/>
                </a:solidFill>
                <a:latin typeface="Mistral" pitchFamily="66" charset="0"/>
              </a:rPr>
              <a:t>Climax:</a:t>
            </a:r>
            <a:r>
              <a:rPr lang="en-US" sz="2400" dirty="0" smtClean="0">
                <a:solidFill>
                  <a:schemeClr val="bg1"/>
                </a:solidFill>
              </a:rPr>
              <a:t/>
            </a:r>
            <a:br>
              <a:rPr lang="en-US" sz="2400" dirty="0" smtClean="0">
                <a:solidFill>
                  <a:schemeClr val="bg1"/>
                </a:solidFill>
              </a:rPr>
            </a:br>
            <a:r>
              <a:rPr lang="en-US" sz="2400" dirty="0">
                <a:solidFill>
                  <a:schemeClr val="bg1"/>
                </a:solidFill>
                <a:latin typeface="Courier New" pitchFamily="49" charset="0"/>
                <a:cs typeface="Courier New" pitchFamily="49" charset="0"/>
              </a:rPr>
              <a:t>Lucy is determined to defend her job and she started to type another copy by fixing her eyes on the keys. She was surprised when the typewriter typed out a threatening note. Through the battle of wits between Lucy and the spirit of Miss Broome at the typewriter, Lucy managed to gather all her courage. She erased all the words and she managed to type all her letters and sent it to be signed by </a:t>
            </a:r>
            <a:r>
              <a:rPr lang="en-US" sz="2400" dirty="0" err="1">
                <a:solidFill>
                  <a:schemeClr val="bg1"/>
                </a:solidFill>
                <a:latin typeface="Courier New" pitchFamily="49" charset="0"/>
                <a:cs typeface="Courier New" pitchFamily="49" charset="0"/>
              </a:rPr>
              <a:t>Mr</a:t>
            </a:r>
            <a:r>
              <a:rPr lang="en-US" sz="2400" dirty="0">
                <a:solidFill>
                  <a:schemeClr val="bg1"/>
                </a:solidFill>
                <a:latin typeface="Courier New" pitchFamily="49" charset="0"/>
                <a:cs typeface="Courier New" pitchFamily="49" charset="0"/>
              </a:rPr>
              <a:t> Ross</a:t>
            </a:r>
            <a:r>
              <a:rPr lang="en-US" sz="2400" dirty="0" smtClean="0">
                <a:solidFill>
                  <a:schemeClr val="bg1"/>
                </a:solidFill>
                <a:latin typeface="Courier New" pitchFamily="49" charset="0"/>
                <a:cs typeface="Courier New" pitchFamily="49" charset="0"/>
              </a:rPr>
              <a:t>.</a:t>
            </a:r>
          </a:p>
          <a:p>
            <a:pPr>
              <a:buNone/>
            </a:pPr>
            <a:endParaRPr lang="en-US" sz="1800" dirty="0">
              <a:solidFill>
                <a:schemeClr val="bg1"/>
              </a:solidFill>
            </a:endParaRPr>
          </a:p>
          <a:p>
            <a:pPr>
              <a:buNone/>
            </a:pPr>
            <a:endParaRPr lang="en-US" sz="1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229600" cy="4525963"/>
          </a:xfrm>
        </p:spPr>
        <p:txBody>
          <a:bodyPr>
            <a:normAutofit fontScale="92500" lnSpcReduction="20000"/>
          </a:bodyPr>
          <a:lstStyle/>
          <a:p>
            <a:pPr>
              <a:buNone/>
            </a:pPr>
            <a:r>
              <a:rPr lang="en-US" sz="3900" b="1" dirty="0" smtClean="0">
                <a:solidFill>
                  <a:srgbClr val="FFFF00"/>
                </a:solidFill>
                <a:latin typeface="Mistral" pitchFamily="66" charset="0"/>
              </a:rPr>
              <a:t>Falling Action</a:t>
            </a:r>
            <a:r>
              <a:rPr lang="en-US" sz="3900" b="1" dirty="0" smtClean="0">
                <a:solidFill>
                  <a:srgbClr val="FFFF00"/>
                </a:solidFill>
                <a:latin typeface="Mistral" pitchFamily="66" charset="0"/>
              </a:rPr>
              <a:t>:</a:t>
            </a:r>
          </a:p>
          <a:p>
            <a:pPr>
              <a:buNone/>
            </a:pPr>
            <a:r>
              <a:rPr lang="en-US" b="1" dirty="0" smtClean="0">
                <a:solidFill>
                  <a:srgbClr val="FFFF00"/>
                </a:solidFill>
              </a:rPr>
              <a:t/>
            </a:r>
            <a:br>
              <a:rPr lang="en-US" b="1" dirty="0" smtClean="0">
                <a:solidFill>
                  <a:srgbClr val="FFFF00"/>
                </a:solidFill>
              </a:rPr>
            </a:br>
            <a:r>
              <a:rPr lang="en-US" b="1" dirty="0" smtClean="0">
                <a:solidFill>
                  <a:srgbClr val="FFFF00"/>
                </a:solidFill>
                <a:latin typeface="Courier New" pitchFamily="49" charset="0"/>
                <a:cs typeface="Courier New" pitchFamily="49" charset="0"/>
              </a:rPr>
              <a:t>Lucy feels sorry for Miss Broome after she heard about Miss Broome’s loneliness and depression after losing her job. She sympathized Miss Broome and tries to persuade her to leave in peace. Lucy convinced her that </a:t>
            </a:r>
            <a:endParaRPr lang="en-US" b="1" dirty="0" smtClean="0">
              <a:solidFill>
                <a:srgbClr val="FFFF00"/>
              </a:solidFill>
              <a:latin typeface="Courier New" pitchFamily="49" charset="0"/>
              <a:cs typeface="Courier New" pitchFamily="49" charset="0"/>
            </a:endParaRPr>
          </a:p>
          <a:p>
            <a:pPr>
              <a:buNone/>
            </a:pPr>
            <a:r>
              <a:rPr lang="en-US" b="1" dirty="0" smtClean="0">
                <a:solidFill>
                  <a:srgbClr val="FFFF00"/>
                </a:solidFill>
                <a:latin typeface="Courier New" pitchFamily="49" charset="0"/>
                <a:cs typeface="Courier New" pitchFamily="49" charset="0"/>
              </a:rPr>
              <a:t> </a:t>
            </a:r>
            <a:r>
              <a:rPr lang="en-US" b="1" dirty="0" err="1" smtClean="0">
                <a:solidFill>
                  <a:srgbClr val="FFFF00"/>
                </a:solidFill>
                <a:latin typeface="Courier New" pitchFamily="49" charset="0"/>
                <a:cs typeface="Courier New" pitchFamily="49" charset="0"/>
              </a:rPr>
              <a:t>Mr</a:t>
            </a:r>
            <a:r>
              <a:rPr lang="en-US" b="1" dirty="0" smtClean="0">
                <a:solidFill>
                  <a:srgbClr val="FFFF00"/>
                </a:solidFill>
                <a:latin typeface="Courier New" pitchFamily="49" charset="0"/>
                <a:cs typeface="Courier New" pitchFamily="49" charset="0"/>
              </a:rPr>
              <a:t> </a:t>
            </a:r>
            <a:r>
              <a:rPr lang="en-US" b="1" dirty="0" smtClean="0">
                <a:solidFill>
                  <a:srgbClr val="FFFF00"/>
                </a:solidFill>
                <a:latin typeface="Courier New" pitchFamily="49" charset="0"/>
                <a:cs typeface="Courier New" pitchFamily="49" charset="0"/>
              </a:rPr>
              <a:t>Bannister needs her help in the afterlife.</a:t>
            </a:r>
          </a:p>
          <a:p>
            <a:pPr>
              <a:buNone/>
            </a:pP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a:buNone/>
            </a:pPr>
            <a:r>
              <a:rPr lang="en-US" sz="4400" dirty="0" smtClean="0">
                <a:solidFill>
                  <a:schemeClr val="bg1"/>
                </a:solidFill>
                <a:latin typeface="Mistral" pitchFamily="66" charset="0"/>
              </a:rPr>
              <a:t>Resolution:</a:t>
            </a:r>
            <a:r>
              <a:rPr lang="en-US" dirty="0" smtClean="0">
                <a:solidFill>
                  <a:schemeClr val="bg1"/>
                </a:solidFill>
              </a:rPr>
              <a:t/>
            </a:r>
            <a:br>
              <a:rPr lang="en-US" dirty="0" smtClean="0">
                <a:solidFill>
                  <a:schemeClr val="bg1"/>
                </a:solidFill>
              </a:rPr>
            </a:br>
            <a:r>
              <a:rPr lang="en-US" dirty="0" smtClean="0">
                <a:solidFill>
                  <a:schemeClr val="bg1"/>
                </a:solidFill>
                <a:latin typeface="Courier New" pitchFamily="49" charset="0"/>
                <a:cs typeface="Courier New" pitchFamily="49" charset="0"/>
              </a:rPr>
              <a:t>The typewriter become silent and Lucy types a goodbye note to Miss Broome. There was no reply and Lucy was relieved as she has finally helped the spirit of Miss Broome to find peace at last.</a:t>
            </a:r>
            <a:endParaRPr lang="en-US" dirty="0">
              <a:solidFill>
                <a:schemeClr val="bg1"/>
              </a:solidFill>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553</Words>
  <Application>Microsoft Office PowerPoint</Application>
  <PresentationFormat>On-screen Show (4:3)</PresentationFormat>
  <Paragraphs>98</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QWERTYUIOP</vt:lpstr>
      <vt:lpstr>Synopsis </vt:lpstr>
      <vt:lpstr>Slide 3</vt:lpstr>
      <vt:lpstr>Setting</vt:lpstr>
      <vt:lpstr>Plot</vt:lpstr>
      <vt:lpstr>Slide 6</vt:lpstr>
      <vt:lpstr>Slide 7</vt:lpstr>
      <vt:lpstr>Slide 8</vt:lpstr>
      <vt:lpstr>Slide 9</vt:lpstr>
      <vt:lpstr>Characters</vt:lpstr>
      <vt:lpstr>Slide 11</vt:lpstr>
      <vt:lpstr>Slide 12</vt:lpstr>
      <vt:lpstr>Slide 13</vt:lpstr>
      <vt:lpstr>Slide 14</vt:lpstr>
      <vt:lpstr>Slide 15</vt:lpstr>
      <vt:lpstr>Slide 16</vt:lpstr>
      <vt:lpstr>Slide 17</vt:lpstr>
      <vt:lpstr>Slide 18</vt:lpstr>
      <vt:lpstr>Themes</vt:lpstr>
      <vt:lpstr>Slide 20</vt:lpstr>
      <vt:lpstr>Slide 21</vt:lpstr>
      <vt:lpstr>Slide 22</vt:lpstr>
      <vt:lpstr>Slide 23</vt:lpstr>
      <vt:lpstr>Slide 24</vt:lpstr>
      <vt:lpstr>Moral Values</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QWERTYUIOP</dc:title>
  <dc:creator>Acer</dc:creator>
  <cp:lastModifiedBy>user</cp:lastModifiedBy>
  <cp:revision>24</cp:revision>
  <dcterms:created xsi:type="dcterms:W3CDTF">2011-08-04T11:43:30Z</dcterms:created>
  <dcterms:modified xsi:type="dcterms:W3CDTF">2011-08-10T16:52:25Z</dcterms:modified>
</cp:coreProperties>
</file>